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674" r:id="rId5"/>
    <p:sldMasterId id="2147483680" r:id="rId6"/>
    <p:sldMasterId id="2147483668" r:id="rId7"/>
  </p:sldMasterIdLst>
  <p:notesMasterIdLst>
    <p:notesMasterId r:id="rId86"/>
  </p:notesMasterIdLst>
  <p:sldIdLst>
    <p:sldId id="260" r:id="rId8"/>
    <p:sldId id="261" r:id="rId9"/>
    <p:sldId id="268" r:id="rId10"/>
    <p:sldId id="262" r:id="rId11"/>
    <p:sldId id="263" r:id="rId12"/>
    <p:sldId id="269" r:id="rId13"/>
    <p:sldId id="272" r:id="rId14"/>
    <p:sldId id="270" r:id="rId15"/>
    <p:sldId id="273" r:id="rId16"/>
    <p:sldId id="274" r:id="rId17"/>
    <p:sldId id="266" r:id="rId18"/>
    <p:sldId id="267" r:id="rId19"/>
    <p:sldId id="271" r:id="rId20"/>
    <p:sldId id="447" r:id="rId21"/>
    <p:sldId id="445" r:id="rId22"/>
    <p:sldId id="446" r:id="rId23"/>
    <p:sldId id="448" r:id="rId24"/>
    <p:sldId id="386" r:id="rId25"/>
    <p:sldId id="387" r:id="rId26"/>
    <p:sldId id="388" r:id="rId27"/>
    <p:sldId id="389" r:id="rId28"/>
    <p:sldId id="390" r:id="rId29"/>
    <p:sldId id="391" r:id="rId30"/>
    <p:sldId id="392" r:id="rId31"/>
    <p:sldId id="393" r:id="rId32"/>
    <p:sldId id="456" r:id="rId33"/>
    <p:sldId id="453" r:id="rId34"/>
    <p:sldId id="454" r:id="rId35"/>
    <p:sldId id="455" r:id="rId36"/>
    <p:sldId id="347" r:id="rId37"/>
    <p:sldId id="394" r:id="rId38"/>
    <p:sldId id="395" r:id="rId39"/>
    <p:sldId id="396" r:id="rId40"/>
    <p:sldId id="397" r:id="rId41"/>
    <p:sldId id="399" r:id="rId42"/>
    <p:sldId id="440" r:id="rId43"/>
    <p:sldId id="444" r:id="rId44"/>
    <p:sldId id="449" r:id="rId45"/>
    <p:sldId id="401" r:id="rId46"/>
    <p:sldId id="402" r:id="rId47"/>
    <p:sldId id="403" r:id="rId48"/>
    <p:sldId id="404" r:id="rId49"/>
    <p:sldId id="408" r:id="rId50"/>
    <p:sldId id="406" r:id="rId51"/>
    <p:sldId id="410" r:id="rId52"/>
    <p:sldId id="409" r:id="rId53"/>
    <p:sldId id="412" r:id="rId54"/>
    <p:sldId id="413" r:id="rId55"/>
    <p:sldId id="321" r:id="rId56"/>
    <p:sldId id="322" r:id="rId57"/>
    <p:sldId id="411" r:id="rId58"/>
    <p:sldId id="414" r:id="rId59"/>
    <p:sldId id="398" r:id="rId60"/>
    <p:sldId id="435" r:id="rId61"/>
    <p:sldId id="450" r:id="rId62"/>
    <p:sldId id="415" r:id="rId63"/>
    <p:sldId id="438" r:id="rId64"/>
    <p:sldId id="452" r:id="rId65"/>
    <p:sldId id="418" r:id="rId66"/>
    <p:sldId id="419" r:id="rId67"/>
    <p:sldId id="420" r:id="rId68"/>
    <p:sldId id="421" r:id="rId69"/>
    <p:sldId id="416" r:id="rId70"/>
    <p:sldId id="417" r:id="rId71"/>
    <p:sldId id="437" r:id="rId72"/>
    <p:sldId id="430" r:id="rId73"/>
    <p:sldId id="424" r:id="rId74"/>
    <p:sldId id="425" r:id="rId75"/>
    <p:sldId id="426" r:id="rId76"/>
    <p:sldId id="427" r:id="rId77"/>
    <p:sldId id="428" r:id="rId78"/>
    <p:sldId id="429" r:id="rId79"/>
    <p:sldId id="422" r:id="rId80"/>
    <p:sldId id="431" r:id="rId81"/>
    <p:sldId id="436" r:id="rId82"/>
    <p:sldId id="439" r:id="rId83"/>
    <p:sldId id="433" r:id="rId84"/>
    <p:sldId id="434"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4128">
          <p15:clr>
            <a:srgbClr val="A4A3A4"/>
          </p15:clr>
        </p15:guide>
        <p15:guide id="3" orient="horz" pos="1428">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hinesmith, Danielle" initials="RD" lastIdx="10" clrIdx="0">
    <p:extLst>
      <p:ext uri="{19B8F6BF-5375-455C-9EA6-DF929625EA0E}">
        <p15:presenceInfo xmlns:p15="http://schemas.microsoft.com/office/powerpoint/2012/main" userId="S::Danielle.Rhinesmith@sdcounty.ca.gov::40dafd5b-2a5b-4abb-ac30-1ea0d24688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FE1E66-D16F-4E8D-AF96-54B53A470BB8}" v="12" dt="2023-11-01T21:05:30.2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1" autoAdjust="0"/>
    <p:restoredTop sz="86317" autoAdjust="0"/>
  </p:normalViewPr>
  <p:slideViewPr>
    <p:cSldViewPr snapToGrid="0" snapToObjects="1">
      <p:cViewPr varScale="1">
        <p:scale>
          <a:sx n="95" d="100"/>
          <a:sy n="95" d="100"/>
        </p:scale>
        <p:origin x="1800" y="102"/>
      </p:cViewPr>
      <p:guideLst>
        <p:guide orient="horz"/>
        <p:guide orient="horz" pos="4128"/>
        <p:guide orient="horz" pos="1428"/>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viewProps" Target="view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90" Type="http://schemas.openxmlformats.org/officeDocument/2006/relationships/theme" Target="theme/theme1.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92" Type="http://schemas.microsoft.com/office/2016/11/relationships/changesInfo" Target="changesInfos/changesInfo1.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commentAuthors" Target="commentAuthor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bert, Brianna J" userId="2d9b4823-fa5a-4839-b00a-86ae10e251e4" providerId="ADAL" clId="{A4FE1E66-D16F-4E8D-AF96-54B53A470BB8}"/>
    <pc:docChg chg="undo custSel delSld modSld">
      <pc:chgData name="Gilbert, Brianna J" userId="2d9b4823-fa5a-4839-b00a-86ae10e251e4" providerId="ADAL" clId="{A4FE1E66-D16F-4E8D-AF96-54B53A470BB8}" dt="2023-11-01T21:06:09.071" v="54" actId="478"/>
      <pc:docMkLst>
        <pc:docMk/>
      </pc:docMkLst>
      <pc:sldChg chg="delSp">
        <pc:chgData name="Gilbert, Brianna J" userId="2d9b4823-fa5a-4839-b00a-86ae10e251e4" providerId="ADAL" clId="{A4FE1E66-D16F-4E8D-AF96-54B53A470BB8}" dt="2023-11-01T21:05:15.081" v="36" actId="478"/>
        <pc:sldMkLst>
          <pc:docMk/>
          <pc:sldMk cId="3209380090" sldId="261"/>
        </pc:sldMkLst>
        <pc:picChg chg="del">
          <ac:chgData name="Gilbert, Brianna J" userId="2d9b4823-fa5a-4839-b00a-86ae10e251e4" providerId="ADAL" clId="{A4FE1E66-D16F-4E8D-AF96-54B53A470BB8}" dt="2023-11-01T21:05:15.081" v="36" actId="478"/>
          <ac:picMkLst>
            <pc:docMk/>
            <pc:sldMk cId="3209380090" sldId="261"/>
            <ac:picMk id="6" creationId="{F042B7F4-2D09-4249-BFF1-4D0566B311DA}"/>
          </ac:picMkLst>
        </pc:picChg>
      </pc:sldChg>
      <pc:sldChg chg="delSp mod">
        <pc:chgData name="Gilbert, Brianna J" userId="2d9b4823-fa5a-4839-b00a-86ae10e251e4" providerId="ADAL" clId="{A4FE1E66-D16F-4E8D-AF96-54B53A470BB8}" dt="2023-11-01T21:05:17.494" v="37" actId="478"/>
        <pc:sldMkLst>
          <pc:docMk/>
          <pc:sldMk cId="2569134621" sldId="263"/>
        </pc:sldMkLst>
        <pc:spChg chg="del">
          <ac:chgData name="Gilbert, Brianna J" userId="2d9b4823-fa5a-4839-b00a-86ae10e251e4" providerId="ADAL" clId="{A4FE1E66-D16F-4E8D-AF96-54B53A470BB8}" dt="2023-11-01T21:05:17.494" v="37" actId="478"/>
          <ac:spMkLst>
            <pc:docMk/>
            <pc:sldMk cId="2569134621" sldId="263"/>
            <ac:spMk id="6" creationId="{DFC6B1DC-3C3B-F41E-60F0-BED823B63486}"/>
          </ac:spMkLst>
        </pc:spChg>
        <pc:picChg chg="del">
          <ac:chgData name="Gilbert, Brianna J" userId="2d9b4823-fa5a-4839-b00a-86ae10e251e4" providerId="ADAL" clId="{A4FE1E66-D16F-4E8D-AF96-54B53A470BB8}" dt="2023-11-01T21:05:17.494" v="37" actId="478"/>
          <ac:picMkLst>
            <pc:docMk/>
            <pc:sldMk cId="2569134621" sldId="263"/>
            <ac:picMk id="5" creationId="{AE72CE20-7031-EC36-3E3B-DC34E07634C9}"/>
          </ac:picMkLst>
        </pc:picChg>
      </pc:sldChg>
      <pc:sldChg chg="addSp delSp mod">
        <pc:chgData name="Gilbert, Brianna J" userId="2d9b4823-fa5a-4839-b00a-86ae10e251e4" providerId="ADAL" clId="{A4FE1E66-D16F-4E8D-AF96-54B53A470BB8}" dt="2023-11-01T20:36:23.814" v="25" actId="478"/>
        <pc:sldMkLst>
          <pc:docMk/>
          <pc:sldMk cId="2822046930" sldId="272"/>
        </pc:sldMkLst>
        <pc:picChg chg="add del">
          <ac:chgData name="Gilbert, Brianna J" userId="2d9b4823-fa5a-4839-b00a-86ae10e251e4" providerId="ADAL" clId="{A4FE1E66-D16F-4E8D-AF96-54B53A470BB8}" dt="2023-11-01T20:36:23.814" v="25" actId="478"/>
          <ac:picMkLst>
            <pc:docMk/>
            <pc:sldMk cId="2822046930" sldId="272"/>
            <ac:picMk id="6" creationId="{7F5C1953-CEBE-43A8-A6BC-F432C3CBB9AE}"/>
          </ac:picMkLst>
        </pc:picChg>
      </pc:sldChg>
      <pc:sldChg chg="addSp delSp modSp mod">
        <pc:chgData name="Gilbert, Brianna J" userId="2d9b4823-fa5a-4839-b00a-86ae10e251e4" providerId="ADAL" clId="{A4FE1E66-D16F-4E8D-AF96-54B53A470BB8}" dt="2023-11-01T21:05:23.356" v="41" actId="478"/>
        <pc:sldMkLst>
          <pc:docMk/>
          <pc:sldMk cId="2227736938" sldId="273"/>
        </pc:sldMkLst>
        <pc:picChg chg="del">
          <ac:chgData name="Gilbert, Brianna J" userId="2d9b4823-fa5a-4839-b00a-86ae10e251e4" providerId="ADAL" clId="{A4FE1E66-D16F-4E8D-AF96-54B53A470BB8}" dt="2023-11-01T21:05:22.060" v="39" actId="478"/>
          <ac:picMkLst>
            <pc:docMk/>
            <pc:sldMk cId="2227736938" sldId="273"/>
            <ac:picMk id="8" creationId="{97CFA376-608A-81B8-AAFC-034E0279F698}"/>
          </ac:picMkLst>
        </pc:picChg>
        <pc:picChg chg="del">
          <ac:chgData name="Gilbert, Brianna J" userId="2d9b4823-fa5a-4839-b00a-86ae10e251e4" providerId="ADAL" clId="{A4FE1E66-D16F-4E8D-AF96-54B53A470BB8}" dt="2023-11-01T21:05:21.483" v="38" actId="478"/>
          <ac:picMkLst>
            <pc:docMk/>
            <pc:sldMk cId="2227736938" sldId="273"/>
            <ac:picMk id="11" creationId="{AE85AB4B-734A-6211-5286-D9A44838DDC3}"/>
          </ac:picMkLst>
        </pc:picChg>
        <pc:picChg chg="del">
          <ac:chgData name="Gilbert, Brianna J" userId="2d9b4823-fa5a-4839-b00a-86ae10e251e4" providerId="ADAL" clId="{A4FE1E66-D16F-4E8D-AF96-54B53A470BB8}" dt="2023-11-01T21:05:22.773" v="40" actId="478"/>
          <ac:picMkLst>
            <pc:docMk/>
            <pc:sldMk cId="2227736938" sldId="273"/>
            <ac:picMk id="12" creationId="{2145A7BE-463C-4AD9-BA0A-CD3974A6426C}"/>
          </ac:picMkLst>
        </pc:picChg>
        <pc:picChg chg="add del mod">
          <ac:chgData name="Gilbert, Brianna J" userId="2d9b4823-fa5a-4839-b00a-86ae10e251e4" providerId="ADAL" clId="{A4FE1E66-D16F-4E8D-AF96-54B53A470BB8}" dt="2023-11-01T20:39:20.244" v="35" actId="478"/>
          <ac:picMkLst>
            <pc:docMk/>
            <pc:sldMk cId="2227736938" sldId="273"/>
            <ac:picMk id="16" creationId="{2BA60143-A42E-423D-E36A-4E652D549478}"/>
          </ac:picMkLst>
        </pc:picChg>
        <pc:picChg chg="del">
          <ac:chgData name="Gilbert, Brianna J" userId="2d9b4823-fa5a-4839-b00a-86ae10e251e4" providerId="ADAL" clId="{A4FE1E66-D16F-4E8D-AF96-54B53A470BB8}" dt="2023-11-01T21:05:23.356" v="41" actId="478"/>
          <ac:picMkLst>
            <pc:docMk/>
            <pc:sldMk cId="2227736938" sldId="273"/>
            <ac:picMk id="18" creationId="{E505759C-8FB9-411A-B911-669968310C9E}"/>
          </ac:picMkLst>
        </pc:picChg>
      </pc:sldChg>
      <pc:sldChg chg="delSp mod">
        <pc:chgData name="Gilbert, Brianna J" userId="2d9b4823-fa5a-4839-b00a-86ae10e251e4" providerId="ADAL" clId="{A4FE1E66-D16F-4E8D-AF96-54B53A470BB8}" dt="2023-11-01T20:32:39.010" v="2" actId="478"/>
        <pc:sldMkLst>
          <pc:docMk/>
          <pc:sldMk cId="668140820" sldId="321"/>
        </pc:sldMkLst>
        <pc:picChg chg="del">
          <ac:chgData name="Gilbert, Brianna J" userId="2d9b4823-fa5a-4839-b00a-86ae10e251e4" providerId="ADAL" clId="{A4FE1E66-D16F-4E8D-AF96-54B53A470BB8}" dt="2023-11-01T20:32:39.010" v="2" actId="478"/>
          <ac:picMkLst>
            <pc:docMk/>
            <pc:sldMk cId="668140820" sldId="321"/>
            <ac:picMk id="39938" creationId="{00000000-0000-0000-0000-000000000000}"/>
          </ac:picMkLst>
        </pc:picChg>
      </pc:sldChg>
      <pc:sldChg chg="addSp delSp modSp">
        <pc:chgData name="Gilbert, Brianna J" userId="2d9b4823-fa5a-4839-b00a-86ae10e251e4" providerId="ADAL" clId="{A4FE1E66-D16F-4E8D-AF96-54B53A470BB8}" dt="2023-11-01T21:05:27.851" v="42" actId="478"/>
        <pc:sldMkLst>
          <pc:docMk/>
          <pc:sldMk cId="501316584" sldId="387"/>
        </pc:sldMkLst>
        <pc:picChg chg="add del mod">
          <ac:chgData name="Gilbert, Brianna J" userId="2d9b4823-fa5a-4839-b00a-86ae10e251e4" providerId="ADAL" clId="{A4FE1E66-D16F-4E8D-AF96-54B53A470BB8}" dt="2023-11-01T21:05:27.851" v="42" actId="478"/>
          <ac:picMkLst>
            <pc:docMk/>
            <pc:sldMk cId="501316584" sldId="387"/>
            <ac:picMk id="3" creationId="{F6D97B73-0054-4497-8935-061F93EC0C10}"/>
          </ac:picMkLst>
        </pc:picChg>
      </pc:sldChg>
      <pc:sldChg chg="addSp delSp modSp">
        <pc:chgData name="Gilbert, Brianna J" userId="2d9b4823-fa5a-4839-b00a-86ae10e251e4" providerId="ADAL" clId="{A4FE1E66-D16F-4E8D-AF96-54B53A470BB8}" dt="2023-11-01T21:05:30.284" v="43" actId="478"/>
        <pc:sldMkLst>
          <pc:docMk/>
          <pc:sldMk cId="662381294" sldId="391"/>
        </pc:sldMkLst>
        <pc:picChg chg="add del mod">
          <ac:chgData name="Gilbert, Brianna J" userId="2d9b4823-fa5a-4839-b00a-86ae10e251e4" providerId="ADAL" clId="{A4FE1E66-D16F-4E8D-AF96-54B53A470BB8}" dt="2023-11-01T21:05:30.284" v="43" actId="478"/>
          <ac:picMkLst>
            <pc:docMk/>
            <pc:sldMk cId="662381294" sldId="391"/>
            <ac:picMk id="3" creationId="{52F1677E-37D2-4FEB-84CD-0F1AFF796C16}"/>
          </ac:picMkLst>
        </pc:picChg>
      </pc:sldChg>
      <pc:sldChg chg="delSp mod">
        <pc:chgData name="Gilbert, Brianna J" userId="2d9b4823-fa5a-4839-b00a-86ae10e251e4" providerId="ADAL" clId="{A4FE1E66-D16F-4E8D-AF96-54B53A470BB8}" dt="2023-11-01T21:05:36.615" v="44" actId="478"/>
        <pc:sldMkLst>
          <pc:docMk/>
          <pc:sldMk cId="81250481" sldId="394"/>
        </pc:sldMkLst>
        <pc:picChg chg="del">
          <ac:chgData name="Gilbert, Brianna J" userId="2d9b4823-fa5a-4839-b00a-86ae10e251e4" providerId="ADAL" clId="{A4FE1E66-D16F-4E8D-AF96-54B53A470BB8}" dt="2023-11-01T21:05:36.615" v="44" actId="478"/>
          <ac:picMkLst>
            <pc:docMk/>
            <pc:sldMk cId="81250481" sldId="394"/>
            <ac:picMk id="5" creationId="{57F178E7-C86D-492B-9A87-4E92FF7E10DA}"/>
          </ac:picMkLst>
        </pc:picChg>
      </pc:sldChg>
      <pc:sldChg chg="delSp modSp mod">
        <pc:chgData name="Gilbert, Brianna J" userId="2d9b4823-fa5a-4839-b00a-86ae10e251e4" providerId="ADAL" clId="{A4FE1E66-D16F-4E8D-AF96-54B53A470BB8}" dt="2023-11-01T21:05:40.821" v="45" actId="478"/>
        <pc:sldMkLst>
          <pc:docMk/>
          <pc:sldMk cId="3249030880" sldId="397"/>
        </pc:sldMkLst>
        <pc:picChg chg="del mod">
          <ac:chgData name="Gilbert, Brianna J" userId="2d9b4823-fa5a-4839-b00a-86ae10e251e4" providerId="ADAL" clId="{A4FE1E66-D16F-4E8D-AF96-54B53A470BB8}" dt="2023-11-01T21:05:40.821" v="45" actId="478"/>
          <ac:picMkLst>
            <pc:docMk/>
            <pc:sldMk cId="3249030880" sldId="397"/>
            <ac:picMk id="4" creationId="{7E90FCE4-135F-4DCB-B6DB-AD7873BF43FC}"/>
          </ac:picMkLst>
        </pc:picChg>
      </pc:sldChg>
      <pc:sldChg chg="delSp mod">
        <pc:chgData name="Gilbert, Brianna J" userId="2d9b4823-fa5a-4839-b00a-86ae10e251e4" providerId="ADAL" clId="{A4FE1E66-D16F-4E8D-AF96-54B53A470BB8}" dt="2023-11-01T21:05:42.839" v="46" actId="478"/>
        <pc:sldMkLst>
          <pc:docMk/>
          <pc:sldMk cId="2997456336" sldId="399"/>
        </pc:sldMkLst>
        <pc:picChg chg="del">
          <ac:chgData name="Gilbert, Brianna J" userId="2d9b4823-fa5a-4839-b00a-86ae10e251e4" providerId="ADAL" clId="{A4FE1E66-D16F-4E8D-AF96-54B53A470BB8}" dt="2023-11-01T21:05:42.839" v="46" actId="478"/>
          <ac:picMkLst>
            <pc:docMk/>
            <pc:sldMk cId="2997456336" sldId="399"/>
            <ac:picMk id="5" creationId="{31FE96D1-1145-4250-ACD8-8F4AA2B9F44C}"/>
          </ac:picMkLst>
        </pc:picChg>
      </pc:sldChg>
      <pc:sldChg chg="delSp mod">
        <pc:chgData name="Gilbert, Brianna J" userId="2d9b4823-fa5a-4839-b00a-86ae10e251e4" providerId="ADAL" clId="{A4FE1E66-D16F-4E8D-AF96-54B53A470BB8}" dt="2023-11-01T21:05:49.182" v="49" actId="478"/>
        <pc:sldMkLst>
          <pc:docMk/>
          <pc:sldMk cId="3046707088" sldId="401"/>
        </pc:sldMkLst>
        <pc:grpChg chg="del">
          <ac:chgData name="Gilbert, Brianna J" userId="2d9b4823-fa5a-4839-b00a-86ae10e251e4" providerId="ADAL" clId="{A4FE1E66-D16F-4E8D-AF96-54B53A470BB8}" dt="2023-11-01T21:05:49.182" v="49" actId="478"/>
          <ac:grpSpMkLst>
            <pc:docMk/>
            <pc:sldMk cId="3046707088" sldId="401"/>
            <ac:grpSpMk id="8" creationId="{DF1FDEF0-81DA-4685-8E0F-3A80700AA6A4}"/>
          </ac:grpSpMkLst>
        </pc:grpChg>
      </pc:sldChg>
      <pc:sldChg chg="delSp mod">
        <pc:chgData name="Gilbert, Brianna J" userId="2d9b4823-fa5a-4839-b00a-86ae10e251e4" providerId="ADAL" clId="{A4FE1E66-D16F-4E8D-AF96-54B53A470BB8}" dt="2023-11-01T20:38:25.412" v="32" actId="478"/>
        <pc:sldMkLst>
          <pc:docMk/>
          <pc:sldMk cId="1827888031" sldId="410"/>
        </pc:sldMkLst>
        <pc:picChg chg="del">
          <ac:chgData name="Gilbert, Brianna J" userId="2d9b4823-fa5a-4839-b00a-86ae10e251e4" providerId="ADAL" clId="{A4FE1E66-D16F-4E8D-AF96-54B53A470BB8}" dt="2023-11-01T20:38:25.412" v="32" actId="478"/>
          <ac:picMkLst>
            <pc:docMk/>
            <pc:sldMk cId="1827888031" sldId="410"/>
            <ac:picMk id="5" creationId="{2FC471A2-4E36-424E-9B3B-024F7A028032}"/>
          </ac:picMkLst>
        </pc:picChg>
      </pc:sldChg>
      <pc:sldChg chg="delSp mod">
        <pc:chgData name="Gilbert, Brianna J" userId="2d9b4823-fa5a-4839-b00a-86ae10e251e4" providerId="ADAL" clId="{A4FE1E66-D16F-4E8D-AF96-54B53A470BB8}" dt="2023-11-01T21:05:55.245" v="50" actId="478"/>
        <pc:sldMkLst>
          <pc:docMk/>
          <pc:sldMk cId="802191706" sldId="415"/>
        </pc:sldMkLst>
        <pc:picChg chg="del">
          <ac:chgData name="Gilbert, Brianna J" userId="2d9b4823-fa5a-4839-b00a-86ae10e251e4" providerId="ADAL" clId="{A4FE1E66-D16F-4E8D-AF96-54B53A470BB8}" dt="2023-11-01T21:05:55.245" v="50" actId="478"/>
          <ac:picMkLst>
            <pc:docMk/>
            <pc:sldMk cId="802191706" sldId="415"/>
            <ac:picMk id="5" creationId="{7D57682D-16E0-4ACB-BDBE-024FFC5B15D8}"/>
          </ac:picMkLst>
        </pc:picChg>
      </pc:sldChg>
      <pc:sldChg chg="delSp mod">
        <pc:chgData name="Gilbert, Brianna J" userId="2d9b4823-fa5a-4839-b00a-86ae10e251e4" providerId="ADAL" clId="{A4FE1E66-D16F-4E8D-AF96-54B53A470BB8}" dt="2023-11-01T21:06:00.333" v="52" actId="478"/>
        <pc:sldMkLst>
          <pc:docMk/>
          <pc:sldMk cId="4265514001" sldId="420"/>
        </pc:sldMkLst>
        <pc:picChg chg="del">
          <ac:chgData name="Gilbert, Brianna J" userId="2d9b4823-fa5a-4839-b00a-86ae10e251e4" providerId="ADAL" clId="{A4FE1E66-D16F-4E8D-AF96-54B53A470BB8}" dt="2023-11-01T21:06:00.333" v="52" actId="478"/>
          <ac:picMkLst>
            <pc:docMk/>
            <pc:sldMk cId="4265514001" sldId="420"/>
            <ac:picMk id="5" creationId="{7892F7C8-9B81-4F0B-AE0F-6569DAA253D1}"/>
          </ac:picMkLst>
        </pc:picChg>
      </pc:sldChg>
      <pc:sldChg chg="delSp">
        <pc:chgData name="Gilbert, Brianna J" userId="2d9b4823-fa5a-4839-b00a-86ae10e251e4" providerId="ADAL" clId="{A4FE1E66-D16F-4E8D-AF96-54B53A470BB8}" dt="2023-11-01T20:37:19.235" v="29" actId="478"/>
        <pc:sldMkLst>
          <pc:docMk/>
          <pc:sldMk cId="1467679910" sldId="424"/>
        </pc:sldMkLst>
        <pc:picChg chg="del">
          <ac:chgData name="Gilbert, Brianna J" userId="2d9b4823-fa5a-4839-b00a-86ae10e251e4" providerId="ADAL" clId="{A4FE1E66-D16F-4E8D-AF96-54B53A470BB8}" dt="2023-11-01T20:37:19.235" v="29" actId="478"/>
          <ac:picMkLst>
            <pc:docMk/>
            <pc:sldMk cId="1467679910" sldId="424"/>
            <ac:picMk id="5" creationId="{F31EE4D8-7475-44EC-BEB6-296DF9B274FE}"/>
          </ac:picMkLst>
        </pc:picChg>
      </pc:sldChg>
      <pc:sldChg chg="addSp delSp mod">
        <pc:chgData name="Gilbert, Brianna J" userId="2d9b4823-fa5a-4839-b00a-86ae10e251e4" providerId="ADAL" clId="{A4FE1E66-D16F-4E8D-AF96-54B53A470BB8}" dt="2023-11-01T20:36:33.142" v="27" actId="478"/>
        <pc:sldMkLst>
          <pc:docMk/>
          <pc:sldMk cId="157662372" sldId="429"/>
        </pc:sldMkLst>
        <pc:picChg chg="add del">
          <ac:chgData name="Gilbert, Brianna J" userId="2d9b4823-fa5a-4839-b00a-86ae10e251e4" providerId="ADAL" clId="{A4FE1E66-D16F-4E8D-AF96-54B53A470BB8}" dt="2023-11-01T20:36:33.142" v="27" actId="478"/>
          <ac:picMkLst>
            <pc:docMk/>
            <pc:sldMk cId="157662372" sldId="429"/>
            <ac:picMk id="5" creationId="{109878E2-663B-4E05-A38C-ED47AEE2B10E}"/>
          </ac:picMkLst>
        </pc:picChg>
      </pc:sldChg>
      <pc:sldChg chg="delSp mod">
        <pc:chgData name="Gilbert, Brianna J" userId="2d9b4823-fa5a-4839-b00a-86ae10e251e4" providerId="ADAL" clId="{A4FE1E66-D16F-4E8D-AF96-54B53A470BB8}" dt="2023-11-01T21:06:03.275" v="53" actId="478"/>
        <pc:sldMkLst>
          <pc:docMk/>
          <pc:sldMk cId="3201421347" sldId="430"/>
        </pc:sldMkLst>
        <pc:picChg chg="del">
          <ac:chgData name="Gilbert, Brianna J" userId="2d9b4823-fa5a-4839-b00a-86ae10e251e4" providerId="ADAL" clId="{A4FE1E66-D16F-4E8D-AF96-54B53A470BB8}" dt="2023-11-01T21:06:03.275" v="53" actId="478"/>
          <ac:picMkLst>
            <pc:docMk/>
            <pc:sldMk cId="3201421347" sldId="430"/>
            <ac:picMk id="5" creationId="{4AA9C75C-A794-46D2-8934-98422113C9F0}"/>
          </ac:picMkLst>
        </pc:picChg>
      </pc:sldChg>
      <pc:sldChg chg="addSp delSp modSp mod">
        <pc:chgData name="Gilbert, Brianna J" userId="2d9b4823-fa5a-4839-b00a-86ae10e251e4" providerId="ADAL" clId="{A4FE1E66-D16F-4E8D-AF96-54B53A470BB8}" dt="2023-11-01T21:06:09.071" v="54" actId="478"/>
        <pc:sldMkLst>
          <pc:docMk/>
          <pc:sldMk cId="23406102" sldId="431"/>
        </pc:sldMkLst>
        <pc:picChg chg="add del mod">
          <ac:chgData name="Gilbert, Brianna J" userId="2d9b4823-fa5a-4839-b00a-86ae10e251e4" providerId="ADAL" clId="{A4FE1E66-D16F-4E8D-AF96-54B53A470BB8}" dt="2023-11-01T21:06:09.071" v="54" actId="478"/>
          <ac:picMkLst>
            <pc:docMk/>
            <pc:sldMk cId="23406102" sldId="431"/>
            <ac:picMk id="5" creationId="{43A3B965-6D9F-4712-A37B-7E29E797298B}"/>
          </ac:picMkLst>
        </pc:picChg>
      </pc:sldChg>
      <pc:sldChg chg="addSp delSp mod">
        <pc:chgData name="Gilbert, Brianna J" userId="2d9b4823-fa5a-4839-b00a-86ae10e251e4" providerId="ADAL" clId="{A4FE1E66-D16F-4E8D-AF96-54B53A470BB8}" dt="2023-11-01T20:36:30.317" v="26" actId="478"/>
        <pc:sldMkLst>
          <pc:docMk/>
          <pc:sldMk cId="2866321785" sldId="436"/>
        </pc:sldMkLst>
        <pc:picChg chg="add del">
          <ac:chgData name="Gilbert, Brianna J" userId="2d9b4823-fa5a-4839-b00a-86ae10e251e4" providerId="ADAL" clId="{A4FE1E66-D16F-4E8D-AF96-54B53A470BB8}" dt="2023-11-01T20:36:30.317" v="26" actId="478"/>
          <ac:picMkLst>
            <pc:docMk/>
            <pc:sldMk cId="2866321785" sldId="436"/>
            <ac:picMk id="5" creationId="{CAA0DFE1-CFCD-47DB-8F46-3894C23A0B26}"/>
          </ac:picMkLst>
        </pc:picChg>
      </pc:sldChg>
      <pc:sldChg chg="addSp delSp mod">
        <pc:chgData name="Gilbert, Brianna J" userId="2d9b4823-fa5a-4839-b00a-86ae10e251e4" providerId="ADAL" clId="{A4FE1E66-D16F-4E8D-AF96-54B53A470BB8}" dt="2023-11-01T20:37:12.958" v="28" actId="478"/>
        <pc:sldMkLst>
          <pc:docMk/>
          <pc:sldMk cId="2501387511" sldId="439"/>
        </pc:sldMkLst>
        <pc:picChg chg="add del">
          <ac:chgData name="Gilbert, Brianna J" userId="2d9b4823-fa5a-4839-b00a-86ae10e251e4" providerId="ADAL" clId="{A4FE1E66-D16F-4E8D-AF96-54B53A470BB8}" dt="2023-11-01T20:37:12.958" v="28" actId="478"/>
          <ac:picMkLst>
            <pc:docMk/>
            <pc:sldMk cId="2501387511" sldId="439"/>
            <ac:picMk id="5" creationId="{9393B125-AAF7-4379-D038-8FB9FD4F46B9}"/>
          </ac:picMkLst>
        </pc:picChg>
      </pc:sldChg>
      <pc:sldChg chg="delSp mod">
        <pc:chgData name="Gilbert, Brianna J" userId="2d9b4823-fa5a-4839-b00a-86ae10e251e4" providerId="ADAL" clId="{A4FE1E66-D16F-4E8D-AF96-54B53A470BB8}" dt="2023-11-01T21:05:44.470" v="47" actId="478"/>
        <pc:sldMkLst>
          <pc:docMk/>
          <pc:sldMk cId="774640245" sldId="440"/>
        </pc:sldMkLst>
        <pc:picChg chg="del">
          <ac:chgData name="Gilbert, Brianna J" userId="2d9b4823-fa5a-4839-b00a-86ae10e251e4" providerId="ADAL" clId="{A4FE1E66-D16F-4E8D-AF96-54B53A470BB8}" dt="2023-11-01T21:05:44.470" v="47" actId="478"/>
          <ac:picMkLst>
            <pc:docMk/>
            <pc:sldMk cId="774640245" sldId="440"/>
            <ac:picMk id="3" creationId="{49BA06CB-C8BE-40D5-B96A-690B825C7BCA}"/>
          </ac:picMkLst>
        </pc:picChg>
      </pc:sldChg>
      <pc:sldChg chg="delSp mod">
        <pc:chgData name="Gilbert, Brianna J" userId="2d9b4823-fa5a-4839-b00a-86ae10e251e4" providerId="ADAL" clId="{A4FE1E66-D16F-4E8D-AF96-54B53A470BB8}" dt="2023-11-01T21:05:46.831" v="48" actId="478"/>
        <pc:sldMkLst>
          <pc:docMk/>
          <pc:sldMk cId="3923826533" sldId="444"/>
        </pc:sldMkLst>
        <pc:picChg chg="del">
          <ac:chgData name="Gilbert, Brianna J" userId="2d9b4823-fa5a-4839-b00a-86ae10e251e4" providerId="ADAL" clId="{A4FE1E66-D16F-4E8D-AF96-54B53A470BB8}" dt="2023-11-01T21:05:46.831" v="48" actId="478"/>
          <ac:picMkLst>
            <pc:docMk/>
            <pc:sldMk cId="3923826533" sldId="444"/>
            <ac:picMk id="5" creationId="{254A7219-A688-4899-B068-5313A2FF49FD}"/>
          </ac:picMkLst>
        </pc:picChg>
      </pc:sldChg>
      <pc:sldChg chg="modSp mod">
        <pc:chgData name="Gilbert, Brianna J" userId="2d9b4823-fa5a-4839-b00a-86ae10e251e4" providerId="ADAL" clId="{A4FE1E66-D16F-4E8D-AF96-54B53A470BB8}" dt="2023-11-01T20:33:48.668" v="6" actId="14100"/>
        <pc:sldMkLst>
          <pc:docMk/>
          <pc:sldMk cId="363987816" sldId="448"/>
        </pc:sldMkLst>
        <pc:picChg chg="mod">
          <ac:chgData name="Gilbert, Brianna J" userId="2d9b4823-fa5a-4839-b00a-86ae10e251e4" providerId="ADAL" clId="{A4FE1E66-D16F-4E8D-AF96-54B53A470BB8}" dt="2023-11-01T20:33:48.668" v="6" actId="14100"/>
          <ac:picMkLst>
            <pc:docMk/>
            <pc:sldMk cId="363987816" sldId="448"/>
            <ac:picMk id="12" creationId="{B1BDC97D-ABD6-A8DC-E4AE-E090A2A2CAB7}"/>
          </ac:picMkLst>
        </pc:picChg>
      </pc:sldChg>
      <pc:sldChg chg="del">
        <pc:chgData name="Gilbert, Brianna J" userId="2d9b4823-fa5a-4839-b00a-86ae10e251e4" providerId="ADAL" clId="{A4FE1E66-D16F-4E8D-AF96-54B53A470BB8}" dt="2023-11-01T20:31:59.778" v="0" actId="47"/>
        <pc:sldMkLst>
          <pc:docMk/>
          <pc:sldMk cId="2923694216" sldId="451"/>
        </pc:sldMkLst>
      </pc:sldChg>
      <pc:sldChg chg="addSp delSp mod">
        <pc:chgData name="Gilbert, Brianna J" userId="2d9b4823-fa5a-4839-b00a-86ae10e251e4" providerId="ADAL" clId="{A4FE1E66-D16F-4E8D-AF96-54B53A470BB8}" dt="2023-11-01T21:05:57.854" v="51" actId="478"/>
        <pc:sldMkLst>
          <pc:docMk/>
          <pc:sldMk cId="1097318256" sldId="452"/>
        </pc:sldMkLst>
        <pc:picChg chg="add del">
          <ac:chgData name="Gilbert, Brianna J" userId="2d9b4823-fa5a-4839-b00a-86ae10e251e4" providerId="ADAL" clId="{A4FE1E66-D16F-4E8D-AF96-54B53A470BB8}" dt="2023-11-01T21:05:57.854" v="51" actId="478"/>
          <ac:picMkLst>
            <pc:docMk/>
            <pc:sldMk cId="1097318256" sldId="452"/>
            <ac:picMk id="14" creationId="{09795D22-7533-CF5A-041C-6228848A75A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2FC715-202B-AC41-8CAD-EA3D67F3A591}" type="datetimeFigureOut">
              <a:rPr lang="en-US" smtClean="0"/>
              <a:t>11/1/2023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60785-9338-114B-891F-4D52A71C2C76}" type="slidenum">
              <a:rPr lang="en-US" smtClean="0"/>
              <a:t>‹#›</a:t>
            </a:fld>
            <a:endParaRPr lang="en-US" dirty="0"/>
          </a:p>
        </p:txBody>
      </p:sp>
    </p:spTree>
    <p:extLst>
      <p:ext uri="{BB962C8B-B14F-4D97-AF65-F5344CB8AC3E}">
        <p14:creationId xmlns:p14="http://schemas.microsoft.com/office/powerpoint/2010/main" val="16520745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p:spPr>
      </p:sp>
      <p:sp>
        <p:nvSpPr>
          <p:cNvPr id="125955" name="Notes Placeholder 2"/>
          <p:cNvSpPr>
            <a:spLocks noGrp="1"/>
          </p:cNvSpPr>
          <p:nvPr>
            <p:ph type="body" idx="1"/>
          </p:nvPr>
        </p:nvSpPr>
        <p:spPr bwMode="auto">
          <a:xfrm>
            <a:off x="228601" y="4183697"/>
            <a:ext cx="6457550" cy="5111091"/>
          </a:xfrm>
          <a:prstGeom prst="rect">
            <a:avLst/>
          </a:prstGeom>
          <a:noFill/>
        </p:spPr>
        <p:txBody>
          <a:bodyPr wrap="square" numCol="1" anchor="t" anchorCtr="0" compatLnSpc="1">
            <a:prstTxWarp prst="textNoShape">
              <a:avLst/>
            </a:prstTxWarp>
            <a:normAutofit/>
          </a:bodyPr>
          <a:lstStyle/>
          <a:p>
            <a:pPr marL="233305" indent="-233305">
              <a:spcAft>
                <a:spcPts val="593"/>
              </a:spcAft>
            </a:pPr>
            <a:endParaRPr lang="en-US" dirty="0"/>
          </a:p>
          <a:p>
            <a:pPr marL="228568" indent="-228568">
              <a:spcAft>
                <a:spcPts val="593"/>
              </a:spcAft>
            </a:pPr>
            <a:endParaRPr lang="en-US" dirty="0"/>
          </a:p>
        </p:txBody>
      </p:sp>
      <p:sp>
        <p:nvSpPr>
          <p:cNvPr id="111619" name="Slide Number Placeholder 3"/>
          <p:cNvSpPr>
            <a:spLocks noGrp="1"/>
          </p:cNvSpPr>
          <p:nvPr>
            <p:ph type="sldNum" sz="quarter" idx="5"/>
          </p:nvPr>
        </p:nvSpPr>
        <p:spPr bwMode="auto">
          <a:xfrm>
            <a:off x="3884616" y="8829969"/>
            <a:ext cx="2971800" cy="464820"/>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56FEF2A0-B246-478D-B278-D67FDCF11799}" type="slidenum">
              <a:rPr lang="en-US" smtClean="0"/>
              <a:pPr fontAlgn="base">
                <a:spcBef>
                  <a:spcPct val="0"/>
                </a:spcBef>
                <a:spcAft>
                  <a:spcPct val="0"/>
                </a:spcAft>
                <a:defRPr/>
              </a:pPr>
              <a:t>49</a:t>
            </a:fld>
            <a:endParaRPr lang="en-US" dirty="0"/>
          </a:p>
        </p:txBody>
      </p:sp>
    </p:spTree>
    <p:extLst>
      <p:ext uri="{BB962C8B-B14F-4D97-AF65-F5344CB8AC3E}">
        <p14:creationId xmlns:p14="http://schemas.microsoft.com/office/powerpoint/2010/main" val="280186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p:spPr>
      </p:sp>
      <p:sp>
        <p:nvSpPr>
          <p:cNvPr id="125955" name="Notes Placeholder 2"/>
          <p:cNvSpPr>
            <a:spLocks noGrp="1"/>
          </p:cNvSpPr>
          <p:nvPr>
            <p:ph type="body" idx="1"/>
          </p:nvPr>
        </p:nvSpPr>
        <p:spPr bwMode="auto">
          <a:xfrm>
            <a:off x="228601" y="4315781"/>
            <a:ext cx="6457550" cy="5150568"/>
          </a:xfrm>
          <a:prstGeom prst="rect">
            <a:avLst/>
          </a:prstGeom>
          <a:noFill/>
        </p:spPr>
        <p:txBody>
          <a:bodyPr wrap="square" numCol="1" anchor="t" anchorCtr="0" compatLnSpc="1">
            <a:prstTxWarp prst="textNoShape">
              <a:avLst/>
            </a:prstTxWarp>
            <a:normAutofit/>
          </a:bodyPr>
          <a:lstStyle/>
          <a:p>
            <a:pPr marL="233305" indent="-233305">
              <a:spcAft>
                <a:spcPts val="0"/>
              </a:spcAft>
            </a:pPr>
            <a:endParaRPr lang="en-US" dirty="0"/>
          </a:p>
          <a:p>
            <a:pPr marL="228568" indent="-228568">
              <a:spcAft>
                <a:spcPts val="0"/>
              </a:spcAft>
            </a:pPr>
            <a:endParaRPr lang="en-US" dirty="0"/>
          </a:p>
        </p:txBody>
      </p:sp>
      <p:sp>
        <p:nvSpPr>
          <p:cNvPr id="111619" name="Slide Number Placeholder 3"/>
          <p:cNvSpPr>
            <a:spLocks noGrp="1"/>
          </p:cNvSpPr>
          <p:nvPr>
            <p:ph type="sldNum" sz="quarter" idx="5"/>
          </p:nvPr>
        </p:nvSpPr>
        <p:spPr bwMode="auto">
          <a:xfrm>
            <a:off x="3884616" y="8829969"/>
            <a:ext cx="2971800" cy="464820"/>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56FEF2A0-B246-478D-B278-D67FDCF11799}" type="slidenum">
              <a:rPr lang="en-US" smtClean="0"/>
              <a:pPr fontAlgn="base">
                <a:spcBef>
                  <a:spcPct val="0"/>
                </a:spcBef>
                <a:spcAft>
                  <a:spcPct val="0"/>
                </a:spcAft>
                <a:defRPr/>
              </a:pPr>
              <a:t>50</a:t>
            </a:fld>
            <a:endParaRPr lang="en-US" dirty="0"/>
          </a:p>
        </p:txBody>
      </p:sp>
    </p:spTree>
    <p:extLst>
      <p:ext uri="{BB962C8B-B14F-4D97-AF65-F5344CB8AC3E}">
        <p14:creationId xmlns:p14="http://schemas.microsoft.com/office/powerpoint/2010/main" val="199035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60785-9338-114B-891F-4D52A71C2C76}" type="slidenum">
              <a:rPr lang="en-US" smtClean="0"/>
              <a:t>65</a:t>
            </a:fld>
            <a:endParaRPr lang="en-US" dirty="0"/>
          </a:p>
        </p:txBody>
      </p:sp>
    </p:spTree>
    <p:extLst>
      <p:ext uri="{BB962C8B-B14F-4D97-AF65-F5344CB8AC3E}">
        <p14:creationId xmlns:p14="http://schemas.microsoft.com/office/powerpoint/2010/main" val="3839708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1835" y="2130425"/>
            <a:ext cx="7772400" cy="1470025"/>
          </a:xfrm>
        </p:spPr>
        <p:txBody>
          <a:bodyPr/>
          <a:lstStyle>
            <a:lvl1pPr algn="ctr">
              <a:lnSpc>
                <a:spcPct val="90000"/>
              </a:lnSpc>
              <a:defRPr sz="4200" cap="all" spc="100">
                <a:latin typeface="+mj-lt"/>
                <a:cs typeface="Avenir Medium"/>
              </a:defRPr>
            </a:lvl1pPr>
          </a:lstStyle>
          <a:p>
            <a:r>
              <a:rPr lang="en-US" dirty="0"/>
              <a:t>CLICK TO EDIT MASTER TITLE STYLE</a:t>
            </a:r>
          </a:p>
        </p:txBody>
      </p:sp>
      <p:sp>
        <p:nvSpPr>
          <p:cNvPr id="3" name="Subtitle 2"/>
          <p:cNvSpPr>
            <a:spLocks noGrp="1"/>
          </p:cNvSpPr>
          <p:nvPr>
            <p:ph type="subTitle" idx="1" hasCustomPrompt="1"/>
          </p:nvPr>
        </p:nvSpPr>
        <p:spPr>
          <a:xfrm>
            <a:off x="1457635" y="3840845"/>
            <a:ext cx="6400800" cy="1275441"/>
          </a:xfrm>
        </p:spPr>
        <p:txBody>
          <a:bodyPr>
            <a:normAutofit/>
          </a:bodyPr>
          <a:lstStyle>
            <a:lvl1pPr marL="0" indent="0" algn="ctr">
              <a:lnSpc>
                <a:spcPct val="100000"/>
              </a:lnSpc>
              <a:buNone/>
              <a:defRPr sz="2200" b="0" i="1" cap="none" spc="80">
                <a:solidFill>
                  <a:schemeClr val="bg1"/>
                </a:solidFill>
                <a:latin typeface="+mn-lt"/>
                <a:cs typeface="Avenir Medium Obliq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284246" y="6528699"/>
            <a:ext cx="2133600" cy="365125"/>
          </a:xfrm>
        </p:spPr>
        <p:txBody>
          <a:bodyPr/>
          <a:lstStyle/>
          <a:p>
            <a:fld id="{8AB2E955-1FCD-504A-A4D9-17915D554538}" type="datetimeFigureOut">
              <a:rPr lang="en-US" smtClean="0"/>
              <a:t>11/1/2023</a:t>
            </a:fld>
            <a:endParaRPr lang="en-US" dirty="0"/>
          </a:p>
        </p:txBody>
      </p:sp>
      <p:sp>
        <p:nvSpPr>
          <p:cNvPr id="6" name="Slide Number Placeholder 5"/>
          <p:cNvSpPr>
            <a:spLocks noGrp="1"/>
          </p:cNvSpPr>
          <p:nvPr>
            <p:ph type="sldNum" sz="quarter" idx="12"/>
          </p:nvPr>
        </p:nvSpPr>
        <p:spPr>
          <a:xfrm>
            <a:off x="6739472" y="6528699"/>
            <a:ext cx="2133600" cy="365125"/>
          </a:xfrm>
        </p:spPr>
        <p:txBody>
          <a:bodyPr/>
          <a:lstStyle/>
          <a:p>
            <a:fld id="{CFBA6597-D7DA-DC49-90B6-6291F05CD5D3}" type="slidenum">
              <a:rPr lang="en-US" smtClean="0"/>
              <a:t>‹#›</a:t>
            </a:fld>
            <a:endParaRPr lang="en-US" dirty="0"/>
          </a:p>
        </p:txBody>
      </p:sp>
      <p:cxnSp>
        <p:nvCxnSpPr>
          <p:cNvPr id="13" name="Straight Connector 12"/>
          <p:cNvCxnSpPr/>
          <p:nvPr/>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42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8AB2E955-1FCD-504A-A4D9-17915D554538}" type="datetimeFigureOut">
              <a:rPr lang="en-US" smtClean="0"/>
              <a:t>11/1/2023</a:t>
            </a:fld>
            <a:endParaRPr lang="en-US" dirty="0"/>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dirty="0"/>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tx1"/>
                </a:solidFill>
              </a:defRPr>
            </a:lvl1pPr>
            <a:lvl2pPr marL="344487" indent="0">
              <a:buFontTx/>
              <a:buNone/>
              <a:defRPr sz="2400">
                <a:solidFill>
                  <a:schemeClr val="tx1">
                    <a:lumMod val="20000"/>
                    <a:lumOff val="80000"/>
                  </a:schemeClr>
                </a:solidFill>
              </a:defRPr>
            </a:lvl2pPr>
            <a:lvl3pPr marL="688975" indent="0">
              <a:buFontTx/>
              <a:buNone/>
              <a:defRPr sz="2400">
                <a:solidFill>
                  <a:schemeClr val="tx1">
                    <a:lumMod val="20000"/>
                    <a:lumOff val="80000"/>
                  </a:schemeClr>
                </a:solidFill>
              </a:defRPr>
            </a:lvl3pPr>
            <a:lvl4pPr marL="1025525" indent="0">
              <a:buFontTx/>
              <a:buNone/>
              <a:defRPr sz="2400">
                <a:solidFill>
                  <a:schemeClr val="tx1">
                    <a:lumMod val="20000"/>
                    <a:lumOff val="80000"/>
                  </a:schemeClr>
                </a:solidFill>
              </a:defRPr>
            </a:lvl4pPr>
            <a:lvl5pPr marL="1370013" indent="0">
              <a:buFontTx/>
              <a:buNone/>
              <a:defRPr sz="2400">
                <a:solidFill>
                  <a:schemeClr val="tx1">
                    <a:lumMod val="20000"/>
                    <a:lumOff val="80000"/>
                  </a:schemeClr>
                </a:solidFill>
              </a:defRPr>
            </a:lvl5pPr>
          </a:lstStyle>
          <a:p>
            <a:pPr lvl="0"/>
            <a:r>
              <a:rPr lang="en-US" dirty="0"/>
              <a:t>Click to edit Master text styles</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04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t>11/1/2023</a:t>
            </a:fld>
            <a:endParaRPr lang="en-US" dirty="0"/>
          </a:p>
        </p:txBody>
      </p:sp>
      <p:sp>
        <p:nvSpPr>
          <p:cNvPr id="9" name="Slide Number Placeholder 8"/>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2141232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t>11/1/2023</a:t>
            </a:fld>
            <a:endParaRPr lang="en-US" dirty="0"/>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4087639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11/1/2023</a:t>
            </a:fld>
            <a:endParaRPr lang="en-US" dirty="0"/>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4250505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6871CBA-F14A-403D-AEAC-52C75274A7B5}"/>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6">
            <a:extLst>
              <a:ext uri="{FF2B5EF4-FFF2-40B4-BE49-F238E27FC236}">
                <a16:creationId xmlns:a16="http://schemas.microsoft.com/office/drawing/2014/main" id="{098C6354-41A6-4B1B-8426-A324927D7860}"/>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7">
            <a:extLst>
              <a:ext uri="{FF2B5EF4-FFF2-40B4-BE49-F238E27FC236}">
                <a16:creationId xmlns:a16="http://schemas.microsoft.com/office/drawing/2014/main" id="{832279B9-01CA-46FE-812A-DE9EC7B504CE}"/>
              </a:ext>
            </a:extLst>
          </p:cNvPr>
          <p:cNvSpPr>
            <a:spLocks noGrp="1" noChangeArrowheads="1"/>
          </p:cNvSpPr>
          <p:nvPr>
            <p:ph type="sldNum" sz="quarter" idx="12"/>
          </p:nvPr>
        </p:nvSpPr>
        <p:spPr>
          <a:ln/>
        </p:spPr>
        <p:txBody>
          <a:bodyPr/>
          <a:lstStyle>
            <a:lvl1pPr>
              <a:defRPr/>
            </a:lvl1pPr>
          </a:lstStyle>
          <a:p>
            <a:pPr>
              <a:defRPr/>
            </a:pPr>
            <a:fld id="{C650D87C-2009-461A-AB36-E2C77E67C5E6}" type="slidenum">
              <a:rPr lang="en-US" altLang="en-US"/>
              <a:pPr>
                <a:defRPr/>
              </a:pPr>
              <a:t>‹#›</a:t>
            </a:fld>
            <a:endParaRPr lang="en-US" altLang="en-US" dirty="0"/>
          </a:p>
        </p:txBody>
      </p:sp>
    </p:spTree>
    <p:extLst>
      <p:ext uri="{BB962C8B-B14F-4D97-AF65-F5344CB8AC3E}">
        <p14:creationId xmlns:p14="http://schemas.microsoft.com/office/powerpoint/2010/main" val="1608717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8AB2E955-1FCD-504A-A4D9-17915D554538}" type="datetimeFigureOut">
              <a:rPr lang="en-US" smtClean="0"/>
              <a:t>11/1/2023</a:t>
            </a:fld>
            <a:endParaRPr lang="en-US" dirty="0"/>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dirty="0"/>
          </a:p>
        </p:txBody>
      </p:sp>
      <p:sp>
        <p:nvSpPr>
          <p:cNvPr id="8" name="Text Placeholder 7"/>
          <p:cNvSpPr>
            <a:spLocks noGrp="1"/>
          </p:cNvSpPr>
          <p:nvPr>
            <p:ph type="body" sz="quarter" idx="13"/>
          </p:nvPr>
        </p:nvSpPr>
        <p:spPr>
          <a:xfrm>
            <a:off x="1645556" y="1260930"/>
            <a:ext cx="7041242" cy="471714"/>
          </a:xfrm>
        </p:spPr>
        <p:txBody>
          <a:bodyPr>
            <a:noAutofit/>
          </a:bodyPr>
          <a:lstStyle>
            <a:lvl1pPr>
              <a:lnSpc>
                <a:spcPct val="100000"/>
              </a:lnSpc>
              <a:buFontTx/>
              <a:buNone/>
              <a:defRPr sz="1800" cap="all">
                <a:solidFill>
                  <a:schemeClr val="accent3"/>
                </a:solidFill>
                <a:latin typeface="+mn-lt"/>
              </a:defRPr>
            </a:lvl1pPr>
            <a:lvl2pPr marL="344487" indent="0">
              <a:lnSpc>
                <a:spcPct val="100000"/>
              </a:lnSpc>
              <a:buFontTx/>
              <a:buNone/>
              <a:defRPr sz="2400">
                <a:solidFill>
                  <a:schemeClr val="accent2">
                    <a:lumMod val="20000"/>
                    <a:lumOff val="80000"/>
                  </a:schemeClr>
                </a:solidFill>
              </a:defRPr>
            </a:lvl2pPr>
            <a:lvl3pPr marL="688975" indent="0">
              <a:lnSpc>
                <a:spcPct val="100000"/>
              </a:lnSpc>
              <a:buFontTx/>
              <a:buNone/>
              <a:defRPr sz="2400">
                <a:solidFill>
                  <a:schemeClr val="accent2">
                    <a:lumMod val="20000"/>
                    <a:lumOff val="80000"/>
                  </a:schemeClr>
                </a:solidFill>
              </a:defRPr>
            </a:lvl3pPr>
            <a:lvl4pPr marL="1025525" indent="0">
              <a:lnSpc>
                <a:spcPct val="100000"/>
              </a:lnSpc>
              <a:buFontTx/>
              <a:buNone/>
              <a:defRPr sz="2400">
                <a:solidFill>
                  <a:schemeClr val="accent2">
                    <a:lumMod val="20000"/>
                    <a:lumOff val="80000"/>
                  </a:schemeClr>
                </a:solidFill>
              </a:defRPr>
            </a:lvl4pPr>
            <a:lvl5pPr marL="1370012" indent="0">
              <a:lnSpc>
                <a:spcPct val="100000"/>
              </a:lnSpc>
              <a:buFontTx/>
              <a:buNone/>
              <a:defRPr sz="2400">
                <a:solidFill>
                  <a:schemeClr val="accent2">
                    <a:lumMod val="20000"/>
                    <a:lumOff val="80000"/>
                  </a:schemeClr>
                </a:solidFill>
              </a:defRPr>
            </a:lvl5pPr>
          </a:lstStyle>
          <a:p>
            <a:pPr lvl="0"/>
            <a:r>
              <a:rPr lang="en-US" dirty="0"/>
              <a:t>Click to edit Master text styles</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518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t>11/1/2023</a:t>
            </a:fld>
            <a:endParaRPr lang="en-US" dirty="0"/>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2412397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11/1/2023</a:t>
            </a:fld>
            <a:endParaRPr lang="en-US" dirty="0"/>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12534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t>11/1/2023</a:t>
            </a:fld>
            <a:endParaRPr lang="en-US" dirty="0"/>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dirty="0"/>
          </a:p>
        </p:txBody>
      </p:sp>
      <p:sp>
        <p:nvSpPr>
          <p:cNvPr id="8" name="Text Placeholder 7"/>
          <p:cNvSpPr>
            <a:spLocks noGrp="1"/>
          </p:cNvSpPr>
          <p:nvPr>
            <p:ph type="body" sz="quarter" idx="13"/>
          </p:nvPr>
        </p:nvSpPr>
        <p:spPr>
          <a:xfrm>
            <a:off x="693056" y="1369786"/>
            <a:ext cx="7993741" cy="589641"/>
          </a:xfrm>
        </p:spPr>
        <p:txBody>
          <a:bodyPr>
            <a:noAutofit/>
          </a:bodyPr>
          <a:lstStyle>
            <a:lvl1pPr>
              <a:defRPr sz="2400" cap="all">
                <a:solidFill>
                  <a:schemeClr val="accent3"/>
                </a:solidFill>
              </a:defRPr>
            </a:lvl1pPr>
            <a:lvl2pPr>
              <a:defRPr sz="2400">
                <a:solidFill>
                  <a:schemeClr val="accent2">
                    <a:lumMod val="20000"/>
                    <a:lumOff val="80000"/>
                  </a:schemeClr>
                </a:solidFill>
              </a:defRPr>
            </a:lvl2pPr>
            <a:lvl3pPr>
              <a:defRPr sz="2400">
                <a:solidFill>
                  <a:schemeClr val="accent2">
                    <a:lumMod val="20000"/>
                    <a:lumOff val="80000"/>
                  </a:schemeClr>
                </a:solidFill>
              </a:defRPr>
            </a:lvl3pPr>
            <a:lvl4pPr>
              <a:defRPr sz="2400">
                <a:solidFill>
                  <a:schemeClr val="accent2">
                    <a:lumMod val="20000"/>
                    <a:lumOff val="80000"/>
                  </a:schemeClr>
                </a:solidFill>
              </a:defRPr>
            </a:lvl4pPr>
            <a:lvl5pPr>
              <a:defRPr sz="2400">
                <a:solidFill>
                  <a:schemeClr val="accent2">
                    <a:lumMod val="20000"/>
                    <a:lumOff val="80000"/>
                  </a:schemeClr>
                </a:solidFill>
              </a:defRPr>
            </a:lvl5pPr>
          </a:lstStyle>
          <a:p>
            <a:pPr lvl="0"/>
            <a:r>
              <a:rPr lang="en-US" dirty="0"/>
              <a:t>Click to edit Master text styles</a:t>
            </a:r>
          </a:p>
        </p:txBody>
      </p:sp>
      <p:sp>
        <p:nvSpPr>
          <p:cNvPr id="3" name="Content Placeholder 2"/>
          <p:cNvSpPr>
            <a:spLocks noGrp="1"/>
          </p:cNvSpPr>
          <p:nvPr>
            <p:ph idx="1"/>
          </p:nvPr>
        </p:nvSpPr>
        <p:spPr/>
        <p:txBody>
          <a:bodyPr/>
          <a:lstStyle>
            <a:lvl1pPr marL="285750" indent="-285750">
              <a:buClr>
                <a:schemeClr val="tx1">
                  <a:lumMod val="75000"/>
                </a:schemeClr>
              </a:buClr>
              <a:buSzPct val="100000"/>
              <a:buFont typeface="Wingdings" panose="05000000000000000000" pitchFamily="2" charset="2"/>
              <a:buChar char="§"/>
              <a:defRPr/>
            </a:lvl1pPr>
            <a:lvl2pPr marL="571500" indent="-227013">
              <a:buFont typeface="Wingdings" panose="05000000000000000000" pitchFamily="2" charset="2"/>
              <a:buChar char="§"/>
              <a:defRPr/>
            </a:lvl2pPr>
            <a:lvl3pPr marL="915988" indent="-227013">
              <a:buFont typeface="Wingdings" panose="05000000000000000000" pitchFamily="2" charset="2"/>
              <a:buChar char="§"/>
              <a:defRPr/>
            </a:lvl3pPr>
            <a:lvl4pPr marL="1260475" indent="-234950">
              <a:buFont typeface="Wingdings" panose="05000000000000000000" pitchFamily="2" charset="2"/>
              <a:buChar char="§"/>
              <a:defRPr/>
            </a:lvl4pPr>
            <a:lvl5pPr marL="1597025" indent="-227013">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91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marL="285750" indent="-285750">
              <a:buClr>
                <a:schemeClr val="tx1">
                  <a:lumMod val="75000"/>
                </a:schemeClr>
              </a:buClr>
              <a:buSzPct val="100000"/>
              <a:buFont typeface="Wingdings" panose="05000000000000000000" pitchFamily="2" charset="2"/>
              <a:buChar cha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marL="285750" indent="-285750">
              <a:buClr>
                <a:schemeClr val="tx1">
                  <a:lumMod val="75000"/>
                </a:schemeClr>
              </a:buClr>
              <a:buSzPct val="100000"/>
              <a:buFont typeface="Wingdings" panose="05000000000000000000" pitchFamily="2" charset="2"/>
              <a:buChar cha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pPr/>
              <a:t>11/1/2023</a:t>
            </a:fld>
            <a:endParaRPr lang="en-US" dirty="0"/>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204681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t>11/1/2023</a:t>
            </a:fld>
            <a:endParaRPr lang="en-US" dirty="0"/>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104295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11/1/2023</a:t>
            </a:fld>
            <a:endParaRPr lang="en-US" dirty="0"/>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3962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8AB2E955-1FCD-504A-A4D9-17915D554538}" type="datetimeFigureOut">
              <a:rPr lang="en-US" smtClean="0"/>
              <a:t>11/1/2023</a:t>
            </a:fld>
            <a:endParaRPr lang="en-US" dirty="0"/>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dirty="0"/>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accent2"/>
                </a:solidFill>
                <a:latin typeface="+mn-lt"/>
              </a:defRPr>
            </a:lvl1pPr>
            <a:lvl2pPr marL="344487" indent="0">
              <a:buFontTx/>
              <a:buNone/>
              <a:defRPr sz="2400">
                <a:solidFill>
                  <a:schemeClr val="accent2">
                    <a:lumMod val="20000"/>
                    <a:lumOff val="80000"/>
                  </a:schemeClr>
                </a:solidFill>
              </a:defRPr>
            </a:lvl2pPr>
            <a:lvl3pPr marL="688975" indent="0">
              <a:buFontTx/>
              <a:buNone/>
              <a:defRPr sz="2400">
                <a:solidFill>
                  <a:schemeClr val="accent2">
                    <a:lumMod val="20000"/>
                    <a:lumOff val="80000"/>
                  </a:schemeClr>
                </a:solidFill>
              </a:defRPr>
            </a:lvl3pPr>
            <a:lvl4pPr marL="1025525" indent="0">
              <a:buFontTx/>
              <a:buNone/>
              <a:defRPr sz="2400">
                <a:solidFill>
                  <a:schemeClr val="accent2">
                    <a:lumMod val="20000"/>
                    <a:lumOff val="80000"/>
                  </a:schemeClr>
                </a:solidFill>
              </a:defRPr>
            </a:lvl4pPr>
            <a:lvl5pPr marL="1370013" indent="0">
              <a:buFontTx/>
              <a:buNone/>
              <a:defRPr sz="2400">
                <a:solidFill>
                  <a:schemeClr val="accent2">
                    <a:lumMod val="20000"/>
                    <a:lumOff val="80000"/>
                  </a:schemeClr>
                </a:solidFill>
              </a:defRPr>
            </a:lvl5pPr>
          </a:lstStyle>
          <a:p>
            <a:pPr lvl="0"/>
            <a:r>
              <a:rPr lang="en-US" dirty="0"/>
              <a:t>Click to edit Master text styles</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879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baseline="0">
                <a:latin typeface="+mn-lt"/>
              </a:defRPr>
            </a:lvl1pPr>
            <a:lvl2pPr>
              <a:defRPr sz="1600" b="0" i="0" baseline="0">
                <a:latin typeface="+mn-lt"/>
              </a:defRPr>
            </a:lvl2pPr>
            <a:lvl3pPr>
              <a:defRPr sz="1600" b="0" i="0" baseline="0">
                <a:latin typeface="+mn-lt"/>
              </a:defRPr>
            </a:lvl3pPr>
            <a:lvl4pPr>
              <a:defRPr sz="1600" b="0" i="0" baseline="0">
                <a:latin typeface="+mn-lt"/>
              </a:defRPr>
            </a:lvl4pPr>
            <a:lvl5pPr>
              <a:defRPr sz="1600" b="0" i="0" baseline="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baseline="0">
                <a:latin typeface="+mn-lt"/>
              </a:defRPr>
            </a:lvl1pPr>
            <a:lvl2pPr>
              <a:defRPr sz="1600" b="0" i="0" baseline="0">
                <a:latin typeface="+mn-lt"/>
              </a:defRPr>
            </a:lvl2pPr>
            <a:lvl3pPr>
              <a:defRPr sz="1600" b="0" i="0" baseline="0">
                <a:latin typeface="+mn-lt"/>
              </a:defRPr>
            </a:lvl3pPr>
            <a:lvl4pPr>
              <a:defRPr sz="1600" b="0" i="0" baseline="0">
                <a:latin typeface="+mn-lt"/>
              </a:defRPr>
            </a:lvl4pPr>
            <a:lvl5pPr>
              <a:defRPr sz="1600" b="0" i="0" baseline="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2E955-1FCD-504A-A4D9-17915D554538}" type="datetimeFigureOut">
              <a:rPr lang="en-US" smtClean="0"/>
              <a:t>11/1/2023</a:t>
            </a:fld>
            <a:endParaRPr lang="en-US" dirty="0"/>
          </a:p>
        </p:txBody>
      </p:sp>
      <p:sp>
        <p:nvSpPr>
          <p:cNvPr id="9" name="Slide Number Placeholder 8"/>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2076532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2E955-1FCD-504A-A4D9-17915D554538}" type="datetimeFigureOut">
              <a:rPr lang="en-US" smtClean="0"/>
              <a:t>11/1/2023</a:t>
            </a:fld>
            <a:endParaRPr lang="en-US" dirty="0"/>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250279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11/1/2023</a:t>
            </a:fld>
            <a:endParaRPr lang="en-US" dirty="0"/>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2565346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69002"/>
            <a:ext cx="5326743" cy="741362"/>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11/1/2023</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dirty="0"/>
          </a:p>
        </p:txBody>
      </p:sp>
      <p:sp>
        <p:nvSpPr>
          <p:cNvPr id="14" name="Footer Placeholder 1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9635026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0" indent="0" algn="l" defTabSz="457200" rtl="0" eaLnBrk="1" latinLnBrk="0" hangingPunct="1">
        <a:lnSpc>
          <a:spcPct val="150000"/>
        </a:lnSpc>
        <a:spcBef>
          <a:spcPts val="0"/>
        </a:spcBef>
        <a:spcAft>
          <a:spcPts val="1000"/>
        </a:spcAft>
        <a:buClr>
          <a:schemeClr val="bg1"/>
        </a:buClr>
        <a:buSzPct val="25000"/>
        <a:buFontTx/>
        <a:buBlip>
          <a:blip r:embed="rId8"/>
        </a:buBlip>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6" y="169221"/>
            <a:ext cx="5715000" cy="741362"/>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11/1/2023</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7224471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Avenir Ligh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Avenir Ligh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Avenir Ligh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Avenir Ligh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Avenir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69002"/>
            <a:ext cx="4831443" cy="741362"/>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11/1/2023</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288668044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725" r:id="rId5"/>
  </p:sldLayoutIdLst>
  <p:txStyles>
    <p:titleStyle>
      <a:lvl1pPr algn="l" defTabSz="457200" rtl="0" eaLnBrk="1" latinLnBrk="0" hangingPunct="1">
        <a:lnSpc>
          <a:spcPct val="90000"/>
        </a:lnSpc>
        <a:spcBef>
          <a:spcPct val="0"/>
        </a:spcBef>
        <a:buNone/>
        <a:defRPr sz="2800" b="1" i="0" kern="1200" cap="all" baseline="0">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557" y="269002"/>
            <a:ext cx="7041240" cy="741362"/>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645556" y="1732643"/>
            <a:ext cx="7041241" cy="42545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45555" y="6356350"/>
            <a:ext cx="1710874"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11/1/2023</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3116210396"/>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73" r:id="rId3"/>
  </p:sldLayoutIdLst>
  <p:txStyles>
    <p:titleStyle>
      <a:lvl1pPr algn="l" defTabSz="457200" rtl="0" eaLnBrk="1" latinLnBrk="0" hangingPunct="1">
        <a:lnSpc>
          <a:spcPct val="90000"/>
        </a:lnSpc>
        <a:spcBef>
          <a:spcPct val="0"/>
        </a:spcBef>
        <a:buNone/>
        <a:defRPr sz="2800" b="1" kern="1200" cap="all" baseline="0">
          <a:solidFill>
            <a:schemeClr val="accent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8600"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8600"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dhcs.ca.gov/calaim" TargetMode="External"/><Relationship Id="rId2" Type="http://schemas.openxmlformats.org/officeDocument/2006/relationships/hyperlink" Target="https://www.dhcs.ca.gov/formsandpubs/Pages/Behavioral_Health_Information_Notice.aspx" TargetMode="External"/><Relationship Id="rId1" Type="http://schemas.openxmlformats.org/officeDocument/2006/relationships/slideLayout" Target="../slideLayouts/slideLayout6.xml"/><Relationship Id="rId5" Type="http://schemas.openxmlformats.org/officeDocument/2006/relationships/hyperlink" Target="https://www.optumsandiego.com/content/dam/san-diego/documents/organizationalproviders/calaim/2022-05-20-BHS%20Contractor%20Memo-CalAIM%20Documentation%20Reform.pdf" TargetMode="External"/><Relationship Id="rId4" Type="http://schemas.openxmlformats.org/officeDocument/2006/relationships/hyperlink" Target="https://www.dhcs.ca.gov/formsandpubs/Pages/AllPlanLetters.asp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optumsandiego.com/content/dam/san-diego/documents/organizationalproviders/opoh/opohsections/07%20-%20OPOH%20-%20Section%20D%20-%20Providing%20Specialty%20Mental%20Health%20Services%20-%209.1.22.pdf"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hyperlink" Target="https://www.optumsandiego.com/content/sandiego/en/county-staff---providers/orgpublicdocs.html" TargetMode="Externa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hyperlink" Target="https://www.optumsandiego.com/content/sandiego/en/county-staff---providers/orgpublicdocs.html" TargetMode="Externa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hyperlink" Target="https://www.optumsandiego.com/content/SanDiego/sandiego/en/county-staff---providers/calaim-for-bhs-providers.html"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hyperlink" Target="https://www.optumsandiego.com/content/SanDiego/sandiego/en/county-staff---providers/training.html" TargetMode="Externa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hyperlink" Target="mailto:BHSCredentialing@optum.com" TargetMode="Externa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hyperlink" Target="https://www.optumsandiego.com/content/SanDiego/sandiego/en/county-staff---providers/nact.html"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hyperlink" Target="https://www.optumsandiego.com/content/dam/san-diego/documents/organizationalproviders/opoh/opohhandbook/OPOH%20-%20Organizational%20Providers%20Operation%20Handbook%20-%209-6-22.pdf"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hyperlink" Target="https://www.optumsandiego.com/content/dam/san-diego/documents/organizationalproviders/billing-unit/billing-unit-manuals/Financial%20Eligibility%20and%20Billing%20Manual%20rev.%20110821-003.pdf" TargetMode="Externa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hyperlink" Target="https://www.optumsandiego.com/content/sandiego/en/county-staff---providers/orgpublicdocs.html" TargetMode="Externa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hyperlink" Target="https://govt.westlaw.com/calregs/Document/I087FA6412F9846119E371AB0BE04F7FF?viewType=FullText&amp;originationContext=documenttoc&amp;transitionType=CategoryPageItem&amp;contextData=(sc.Default)" TargetMode="Externa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hyperlink" Target="https://bbs.ca.gov/pdf/law_changes_2022/required_notice_to_consumers_2022.pdf" TargetMode="Externa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hyperlink" Target="mailto:qimatters.hhsa@sdcounty.ca.gov" TargetMode="Externa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hyperlink" Target="https://mhoms.ucsd.edu/" TargetMode="External"/><Relationship Id="rId2" Type="http://schemas.openxmlformats.org/officeDocument/2006/relationships/hyperlink" Target="https://www.optumsandiego.com/content/dam/san-diego/documents/organizationalproviders/manuals/Outcome_Measures_Manual_San_Diego_CSS_Programs_UPDATED_20190619.pdf" TargetMode="Externa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hyperlink" Target="https://www.optumsandiego.com/content/sandiego/en/county-staff---providers/orgpublicdocs.html" TargetMode="Externa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hyperlink" Target="mailto:Christy.Carlson@sdcounty.ca.gov"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www.sandiegocounty.gov/content/sdc/hhsa/hhsa-privdb-landing.html"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optumsandiego.com/content/sandiego/en/county-staff---providers/orgpublicdocs.html" TargetMode="External"/><Relationship Id="rId2" Type="http://schemas.openxmlformats.org/officeDocument/2006/relationships/hyperlink" Target="mailto:QIMatters.HHSA@sdcounty.ca.gov" TargetMode="Externa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hyperlink" Target="https://www.lassd.org/about/what-cchea" TargetMode="External"/><Relationship Id="rId2" Type="http://schemas.openxmlformats.org/officeDocument/2006/relationships/hyperlink" Target="https://www.jfssd.org/our-services/adults-families/patient-advocacy/" TargetMode="Externa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hyperlink" Target="mailto:QIMatters.HHSA@sdcounty.ca.gov" TargetMode="Externa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hyperlink" Target="https://www.optumhealthsandiego.com/" TargetMode="External"/><Relationship Id="rId2" Type="http://schemas.openxmlformats.org/officeDocument/2006/relationships/hyperlink" Target="mailto:QIMatters.hhsa@sdcounty.ca.gov" TargetMode="Externa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hyperlink" Target="mailto:Kristi.jones@sdcounty.ca.gov" TargetMode="External"/><Relationship Id="rId2" Type="http://schemas.openxmlformats.org/officeDocument/2006/relationships/hyperlink" Target="mailto:elaine.mills@sdcounty.ca.gov" TargetMode="External"/><Relationship Id="rId1" Type="http://schemas.openxmlformats.org/officeDocument/2006/relationships/slideLayout" Target="../slideLayouts/slideLayout10.xml"/><Relationship Id="rId6" Type="http://schemas.openxmlformats.org/officeDocument/2006/relationships/hyperlink" Target="mailto:Tabatha.lang@sdcounty.ca.gov" TargetMode="External"/><Relationship Id="rId5" Type="http://schemas.openxmlformats.org/officeDocument/2006/relationships/hyperlink" Target="mailto:heather.rey@sdcounty.ca.gov" TargetMode="External"/><Relationship Id="rId4" Type="http://schemas.openxmlformats.org/officeDocument/2006/relationships/hyperlink" Target="mailto:jill.michalski@sdcounty.ca.go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pc="310" dirty="0"/>
              <a:t>New program </a:t>
            </a:r>
            <a:br>
              <a:rPr lang="en-US" spc="310" dirty="0"/>
            </a:br>
            <a:r>
              <a:rPr lang="en-US" spc="310" dirty="0"/>
              <a:t>manager orientation</a:t>
            </a:r>
          </a:p>
        </p:txBody>
      </p:sp>
      <p:sp>
        <p:nvSpPr>
          <p:cNvPr id="5" name="Subtitle 4"/>
          <p:cNvSpPr>
            <a:spLocks noGrp="1"/>
          </p:cNvSpPr>
          <p:nvPr>
            <p:ph type="subTitle" idx="1"/>
          </p:nvPr>
        </p:nvSpPr>
        <p:spPr/>
        <p:txBody>
          <a:bodyPr/>
          <a:lstStyle/>
          <a:p>
            <a:r>
              <a:rPr lang="en-US" dirty="0"/>
              <a:t>BHS Quality Assurance</a:t>
            </a:r>
          </a:p>
        </p:txBody>
      </p:sp>
    </p:spTree>
    <p:extLst>
      <p:ext uri="{BB962C8B-B14F-4D97-AF65-F5344CB8AC3E}">
        <p14:creationId xmlns:p14="http://schemas.microsoft.com/office/powerpoint/2010/main" val="33725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6672E-C8D6-454F-92F5-0F8BF1299692}"/>
              </a:ext>
            </a:extLst>
          </p:cNvPr>
          <p:cNvSpPr>
            <a:spLocks noGrp="1"/>
          </p:cNvSpPr>
          <p:nvPr>
            <p:ph type="title"/>
          </p:nvPr>
        </p:nvSpPr>
        <p:spPr/>
        <p:txBody>
          <a:bodyPr/>
          <a:lstStyle/>
          <a:p>
            <a:r>
              <a:rPr lang="en-US" dirty="0"/>
              <a:t>Target population</a:t>
            </a:r>
          </a:p>
        </p:txBody>
      </p:sp>
      <p:sp>
        <p:nvSpPr>
          <p:cNvPr id="3" name="Text Placeholder 2">
            <a:extLst>
              <a:ext uri="{FF2B5EF4-FFF2-40B4-BE49-F238E27FC236}">
                <a16:creationId xmlns:a16="http://schemas.microsoft.com/office/drawing/2014/main" id="{1DC3718A-2EC5-4771-AC34-D1DABEBC572F}"/>
              </a:ext>
            </a:extLst>
          </p:cNvPr>
          <p:cNvSpPr>
            <a:spLocks noGrp="1"/>
          </p:cNvSpPr>
          <p:nvPr>
            <p:ph type="body" sz="quarter" idx="13"/>
          </p:nvPr>
        </p:nvSpPr>
        <p:spPr/>
        <p:txBody>
          <a:bodyPr/>
          <a:lstStyle/>
          <a:p>
            <a:r>
              <a:rPr lang="en-US" altLang="en-US" sz="2800" dirty="0"/>
              <a:t>Who do we serve?</a:t>
            </a:r>
          </a:p>
          <a:p>
            <a:endParaRPr lang="en-US" dirty="0"/>
          </a:p>
        </p:txBody>
      </p:sp>
      <p:sp>
        <p:nvSpPr>
          <p:cNvPr id="4" name="Content Placeholder 3">
            <a:extLst>
              <a:ext uri="{FF2B5EF4-FFF2-40B4-BE49-F238E27FC236}">
                <a16:creationId xmlns:a16="http://schemas.microsoft.com/office/drawing/2014/main" id="{25D1A7BF-7277-499E-AFFD-38B9DDDEF5AC}"/>
              </a:ext>
            </a:extLst>
          </p:cNvPr>
          <p:cNvSpPr>
            <a:spLocks noGrp="1"/>
          </p:cNvSpPr>
          <p:nvPr>
            <p:ph idx="1"/>
          </p:nvPr>
        </p:nvSpPr>
        <p:spPr>
          <a:xfrm>
            <a:off x="1201056" y="2418630"/>
            <a:ext cx="6806601" cy="3612300"/>
          </a:xfrm>
        </p:spPr>
        <p:txBody>
          <a:bodyPr>
            <a:normAutofit/>
          </a:bodyPr>
          <a:lstStyle/>
          <a:p>
            <a:pPr>
              <a:lnSpc>
                <a:spcPct val="90000"/>
              </a:lnSpc>
            </a:pPr>
            <a:r>
              <a:rPr lang="en-US" altLang="en-US" sz="2000" dirty="0"/>
              <a:t>Persons with Medi-Cal</a:t>
            </a:r>
          </a:p>
          <a:p>
            <a:pPr>
              <a:lnSpc>
                <a:spcPct val="90000"/>
              </a:lnSpc>
            </a:pPr>
            <a:r>
              <a:rPr lang="en-US" altLang="en-US" sz="2000" dirty="0"/>
              <a:t>Persons with no insurance </a:t>
            </a:r>
          </a:p>
          <a:p>
            <a:pPr>
              <a:lnSpc>
                <a:spcPct val="90000"/>
              </a:lnSpc>
            </a:pPr>
            <a:r>
              <a:rPr lang="en-US" altLang="en-US" sz="2000" dirty="0"/>
              <a:t>Low Income Individuals who may have other 3</a:t>
            </a:r>
            <a:r>
              <a:rPr lang="en-US" altLang="en-US" sz="2000" baseline="30000" dirty="0"/>
              <a:t>rd</a:t>
            </a:r>
            <a:r>
              <a:rPr lang="en-US" altLang="en-US" sz="2000" dirty="0"/>
              <a:t> party insurance such as Medicare</a:t>
            </a:r>
          </a:p>
          <a:p>
            <a:pPr>
              <a:lnSpc>
                <a:spcPct val="90000"/>
              </a:lnSpc>
            </a:pPr>
            <a:r>
              <a:rPr lang="en-US" altLang="en-US" sz="2000" dirty="0"/>
              <a:t>Through the California Advancing and Innovating Medi-Cal (CalAIM) Initiative and Assembly Bill (AB) 133 access criteria has expanded for eligible beneficiaries </a:t>
            </a:r>
            <a:endParaRPr lang="en-US" dirty="0"/>
          </a:p>
        </p:txBody>
      </p:sp>
    </p:spTree>
    <p:extLst>
      <p:ext uri="{BB962C8B-B14F-4D97-AF65-F5344CB8AC3E}">
        <p14:creationId xmlns:p14="http://schemas.microsoft.com/office/powerpoint/2010/main" val="3496911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65078" y="197083"/>
            <a:ext cx="5136223" cy="741362"/>
          </a:xfrm>
        </p:spPr>
        <p:txBody>
          <a:bodyPr/>
          <a:lstStyle/>
          <a:p>
            <a:r>
              <a:rPr lang="en-US" dirty="0"/>
              <a:t>C</a:t>
            </a:r>
            <a:r>
              <a:rPr lang="en-US" dirty="0">
                <a:latin typeface="Arial" panose="020B0604020202020204" pitchFamily="34" charset="0"/>
                <a:cs typeface="Arial" panose="020B0604020202020204" pitchFamily="34" charset="0"/>
              </a:rPr>
              <a:t>alifornia advancing and innovating medi-cal initiative </a:t>
            </a:r>
            <a:endParaRPr lang="en-US" dirty="0"/>
          </a:p>
        </p:txBody>
      </p:sp>
      <p:sp>
        <p:nvSpPr>
          <p:cNvPr id="3" name="Rectangle 2">
            <a:extLst>
              <a:ext uri="{FF2B5EF4-FFF2-40B4-BE49-F238E27FC236}">
                <a16:creationId xmlns:a16="http://schemas.microsoft.com/office/drawing/2014/main" id="{640A6988-8DC7-48CC-9BEA-700A71AE43AE}"/>
              </a:ext>
            </a:extLst>
          </p:cNvPr>
          <p:cNvSpPr/>
          <p:nvPr/>
        </p:nvSpPr>
        <p:spPr>
          <a:xfrm>
            <a:off x="727969" y="1569778"/>
            <a:ext cx="7688062" cy="4498091"/>
          </a:xfrm>
          <a:prstGeom prst="rect">
            <a:avLst/>
          </a:prstGeom>
        </p:spPr>
        <p:txBody>
          <a:bodyPr wrap="square">
            <a:spAutoFit/>
          </a:bodyPr>
          <a:lstStyle/>
          <a:p>
            <a:pPr marL="688975" lvl="2">
              <a:lnSpc>
                <a:spcPct val="150000"/>
              </a:lnSpc>
              <a:spcAft>
                <a:spcPts val="1000"/>
              </a:spcAft>
              <a:buClr>
                <a:srgbClr val="F79527"/>
              </a:buClr>
            </a:pPr>
            <a:r>
              <a:rPr lang="en-US" sz="2000" u="sng" dirty="0">
                <a:solidFill>
                  <a:schemeClr val="accent2"/>
                </a:solidFill>
              </a:rPr>
              <a:t>CalAIM </a:t>
            </a:r>
            <a:r>
              <a:rPr lang="en-US" sz="2000" dirty="0"/>
              <a:t> is a significant transformation designed to reform several aspects of the California Medi-Cal system including </a:t>
            </a:r>
          </a:p>
          <a:p>
            <a:pPr marL="1431925" lvl="3" indent="-285750">
              <a:lnSpc>
                <a:spcPct val="150000"/>
              </a:lnSpc>
              <a:spcAft>
                <a:spcPts val="1000"/>
              </a:spcAft>
              <a:buClr>
                <a:srgbClr val="F79527"/>
              </a:buClr>
              <a:buFont typeface="Arial" panose="020B0604020202020204" pitchFamily="34" charset="0"/>
              <a:buChar char="•"/>
            </a:pPr>
            <a:r>
              <a:rPr lang="en-US" sz="2000" dirty="0"/>
              <a:t>Documentation </a:t>
            </a:r>
          </a:p>
          <a:p>
            <a:pPr marL="1431925" lvl="3" indent="-285750">
              <a:lnSpc>
                <a:spcPct val="150000"/>
              </a:lnSpc>
              <a:spcAft>
                <a:spcPts val="1000"/>
              </a:spcAft>
              <a:buClr>
                <a:srgbClr val="F79527"/>
              </a:buClr>
              <a:buFont typeface="Arial" panose="020B0604020202020204" pitchFamily="34" charset="0"/>
              <a:buChar char="•"/>
            </a:pPr>
            <a:r>
              <a:rPr lang="en-US" sz="2000" dirty="0"/>
              <a:t>Access to Services </a:t>
            </a:r>
          </a:p>
          <a:p>
            <a:pPr marL="1431925" lvl="3" indent="-285750">
              <a:lnSpc>
                <a:spcPct val="150000"/>
              </a:lnSpc>
              <a:spcAft>
                <a:spcPts val="1000"/>
              </a:spcAft>
              <a:buClr>
                <a:srgbClr val="F79527"/>
              </a:buClr>
              <a:buFont typeface="Arial" panose="020B0604020202020204" pitchFamily="34" charset="0"/>
              <a:buChar char="•"/>
            </a:pPr>
            <a:r>
              <a:rPr lang="en-US" sz="2000" dirty="0"/>
              <a:t>Service Delivery and Coordination of Care</a:t>
            </a:r>
          </a:p>
          <a:p>
            <a:pPr marL="1431925" lvl="3" indent="-285750">
              <a:lnSpc>
                <a:spcPct val="150000"/>
              </a:lnSpc>
              <a:spcAft>
                <a:spcPts val="1000"/>
              </a:spcAft>
              <a:buClr>
                <a:srgbClr val="F79527"/>
              </a:buClr>
              <a:buFont typeface="Arial" panose="020B0604020202020204" pitchFamily="34" charset="0"/>
              <a:buChar char="•"/>
            </a:pPr>
            <a:r>
              <a:rPr lang="en-US" sz="2000" dirty="0"/>
              <a:t>Payment  Reform </a:t>
            </a:r>
          </a:p>
          <a:p>
            <a:pPr marL="1431925" lvl="3" indent="-285750">
              <a:lnSpc>
                <a:spcPct val="150000"/>
              </a:lnSpc>
              <a:spcAft>
                <a:spcPts val="1000"/>
              </a:spcAft>
              <a:buClr>
                <a:srgbClr val="F79527"/>
              </a:buClr>
              <a:buFont typeface="Arial" panose="020B0604020202020204" pitchFamily="34" charset="0"/>
              <a:buChar char="•"/>
            </a:pPr>
            <a:r>
              <a:rPr lang="en-US" sz="2000" dirty="0"/>
              <a:t>No Wrong Door Policy </a:t>
            </a:r>
          </a:p>
          <a:p>
            <a:pPr marL="1146175" lvl="3">
              <a:lnSpc>
                <a:spcPct val="150000"/>
              </a:lnSpc>
              <a:spcAft>
                <a:spcPts val="1000"/>
              </a:spcAft>
              <a:buClr>
                <a:srgbClr val="F79527"/>
              </a:buClr>
            </a:pPr>
            <a:endParaRPr lang="en-US" sz="2000" dirty="0"/>
          </a:p>
        </p:txBody>
      </p:sp>
    </p:spTree>
    <p:extLst>
      <p:ext uri="{BB962C8B-B14F-4D97-AF65-F5344CB8AC3E}">
        <p14:creationId xmlns:p14="http://schemas.microsoft.com/office/powerpoint/2010/main" val="158428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93056" y="128124"/>
            <a:ext cx="5715000" cy="741362"/>
          </a:xfrm>
        </p:spPr>
        <p:txBody>
          <a:bodyPr/>
          <a:lstStyle/>
          <a:p>
            <a:r>
              <a:rPr lang="en-US" dirty="0"/>
              <a:t>Where to find information </a:t>
            </a:r>
          </a:p>
        </p:txBody>
      </p:sp>
      <p:sp>
        <p:nvSpPr>
          <p:cNvPr id="2" name="Content Placeholder 1">
            <a:extLst>
              <a:ext uri="{FF2B5EF4-FFF2-40B4-BE49-F238E27FC236}">
                <a16:creationId xmlns:a16="http://schemas.microsoft.com/office/drawing/2014/main" id="{0A21DF3B-B8E6-4D41-B288-AD7DA1D715B0}"/>
              </a:ext>
            </a:extLst>
          </p:cNvPr>
          <p:cNvSpPr>
            <a:spLocks noGrp="1"/>
          </p:cNvSpPr>
          <p:nvPr>
            <p:ph idx="1"/>
          </p:nvPr>
        </p:nvSpPr>
        <p:spPr>
          <a:xfrm>
            <a:off x="256854" y="1335640"/>
            <a:ext cx="8650840" cy="5157627"/>
          </a:xfrm>
        </p:spPr>
        <p:txBody>
          <a:bodyPr>
            <a:normAutofit/>
          </a:bodyPr>
          <a:lstStyle/>
          <a:p>
            <a:r>
              <a:rPr lang="en-US" altLang="en-US" sz="1900" dirty="0"/>
              <a:t>Updates to are sent out through California Department of Health Care Services (DHCS) Letters and Informational Notices which can be found on the DHCS website.</a:t>
            </a:r>
          </a:p>
          <a:p>
            <a:pPr lvl="2"/>
            <a:r>
              <a:rPr lang="en-US" sz="1900" b="1" dirty="0">
                <a:solidFill>
                  <a:schemeClr val="accent1"/>
                </a:solidFill>
                <a:hlinkClick r:id="rId2">
                  <a:extLst>
                    <a:ext uri="{A12FA001-AC4F-418D-AE19-62706E023703}">
                      <ahyp:hlinkClr xmlns:ahyp="http://schemas.microsoft.com/office/drawing/2018/hyperlinkcolor" val="tx"/>
                    </a:ext>
                  </a:extLst>
                </a:hlinkClick>
              </a:rPr>
              <a:t>DHCS Informational Notices </a:t>
            </a:r>
            <a:endParaRPr lang="en-US" sz="1900" b="1" dirty="0">
              <a:solidFill>
                <a:schemeClr val="accent1"/>
              </a:solidFill>
            </a:endParaRPr>
          </a:p>
          <a:p>
            <a:pPr lvl="2"/>
            <a:r>
              <a:rPr lang="en-US" sz="1700" b="1" dirty="0">
                <a:solidFill>
                  <a:schemeClr val="accent1"/>
                </a:solidFill>
                <a:hlinkClick r:id="rId3">
                  <a:extLst>
                    <a:ext uri="{A12FA001-AC4F-418D-AE19-62706E023703}">
                      <ahyp:hlinkClr xmlns:ahyp="http://schemas.microsoft.com/office/drawing/2018/hyperlinkcolor" val="tx"/>
                    </a:ext>
                  </a:extLst>
                </a:hlinkClick>
              </a:rPr>
              <a:t>CalAIM</a:t>
            </a:r>
            <a:endParaRPr lang="en-US" sz="1700" b="1" dirty="0">
              <a:solidFill>
                <a:schemeClr val="accent1"/>
              </a:solidFill>
            </a:endParaRPr>
          </a:p>
          <a:p>
            <a:pPr lvl="2"/>
            <a:r>
              <a:rPr lang="en-US" sz="1900" b="1" dirty="0">
                <a:solidFill>
                  <a:schemeClr val="accent1"/>
                </a:solidFill>
                <a:hlinkClick r:id="rId4">
                  <a:extLst>
                    <a:ext uri="{A12FA001-AC4F-418D-AE19-62706E023703}">
                      <ahyp:hlinkClr xmlns:ahyp="http://schemas.microsoft.com/office/drawing/2018/hyperlinkcolor" val="tx"/>
                    </a:ext>
                  </a:extLst>
                </a:hlinkClick>
              </a:rPr>
              <a:t>Managed Care All Plan Letters</a:t>
            </a:r>
            <a:endParaRPr lang="en-US" sz="1900" b="1" dirty="0">
              <a:solidFill>
                <a:schemeClr val="accent1"/>
              </a:solidFill>
            </a:endParaRPr>
          </a:p>
          <a:p>
            <a:pPr marL="688975" lvl="2" indent="0">
              <a:buNone/>
            </a:pPr>
            <a:endParaRPr lang="en-US" altLang="en-US" sz="1900" dirty="0"/>
          </a:p>
          <a:p>
            <a:pPr marL="688975" lvl="2" indent="0">
              <a:buNone/>
            </a:pPr>
            <a:r>
              <a:rPr lang="en-US" altLang="en-US" sz="1900" dirty="0"/>
              <a:t>You can also refer to the San Diego County of Memo that was published on 8.15.2022 </a:t>
            </a:r>
            <a:r>
              <a:rPr lang="pt-BR" sz="1500" i="1" dirty="0">
                <a:hlinkClick r:id="rId5"/>
              </a:rPr>
              <a:t>BHS Contractor Memo-CalAIM Documentation Reform (pdf) (optumsandiego.com)</a:t>
            </a:r>
            <a:endParaRPr lang="en-US" altLang="en-US" sz="1500" i="1" dirty="0"/>
          </a:p>
          <a:p>
            <a:endParaRPr lang="en-US" dirty="0"/>
          </a:p>
        </p:txBody>
      </p:sp>
    </p:spTree>
    <p:extLst>
      <p:ext uri="{BB962C8B-B14F-4D97-AF65-F5344CB8AC3E}">
        <p14:creationId xmlns:p14="http://schemas.microsoft.com/office/powerpoint/2010/main" val="940195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DB481-902E-4AE0-84FB-23D18E718A15}"/>
              </a:ext>
            </a:extLst>
          </p:cNvPr>
          <p:cNvSpPr>
            <a:spLocks noGrp="1"/>
          </p:cNvSpPr>
          <p:nvPr>
            <p:ph type="title"/>
          </p:nvPr>
        </p:nvSpPr>
        <p:spPr/>
        <p:txBody>
          <a:bodyPr/>
          <a:lstStyle/>
          <a:p>
            <a:r>
              <a:rPr lang="en-US" dirty="0"/>
              <a:t>Where to Find information</a:t>
            </a:r>
          </a:p>
        </p:txBody>
      </p:sp>
      <p:sp>
        <p:nvSpPr>
          <p:cNvPr id="4" name="Text Placeholder 3">
            <a:extLst>
              <a:ext uri="{FF2B5EF4-FFF2-40B4-BE49-F238E27FC236}">
                <a16:creationId xmlns:a16="http://schemas.microsoft.com/office/drawing/2014/main" id="{493F8FCF-A195-41BA-B2E3-980D11A3769B}"/>
              </a:ext>
            </a:extLst>
          </p:cNvPr>
          <p:cNvSpPr>
            <a:spLocks noGrp="1"/>
          </p:cNvSpPr>
          <p:nvPr>
            <p:ph type="body" sz="quarter" idx="13"/>
          </p:nvPr>
        </p:nvSpPr>
        <p:spPr>
          <a:xfrm>
            <a:off x="603608" y="1521507"/>
            <a:ext cx="7936784" cy="589641"/>
          </a:xfrm>
        </p:spPr>
        <p:txBody>
          <a:bodyPr/>
          <a:lstStyle/>
          <a:p>
            <a:r>
              <a:rPr lang="en-US" sz="2000" dirty="0"/>
              <a:t>Behavioral health information notice (bhin) 22-019 </a:t>
            </a:r>
          </a:p>
        </p:txBody>
      </p:sp>
      <p:sp>
        <p:nvSpPr>
          <p:cNvPr id="3" name="Content Placeholder 2">
            <a:extLst>
              <a:ext uri="{FF2B5EF4-FFF2-40B4-BE49-F238E27FC236}">
                <a16:creationId xmlns:a16="http://schemas.microsoft.com/office/drawing/2014/main" id="{8F55A41F-5F9B-496A-8840-667584F1A677}"/>
              </a:ext>
            </a:extLst>
          </p:cNvPr>
          <p:cNvSpPr>
            <a:spLocks noGrp="1"/>
          </p:cNvSpPr>
          <p:nvPr>
            <p:ph idx="1"/>
          </p:nvPr>
        </p:nvSpPr>
        <p:spPr>
          <a:xfrm>
            <a:off x="562511" y="2260314"/>
            <a:ext cx="7153380" cy="4022060"/>
          </a:xfrm>
        </p:spPr>
        <p:txBody>
          <a:bodyPr>
            <a:normAutofit fontScale="92500" lnSpcReduction="10000"/>
          </a:bodyPr>
          <a:lstStyle/>
          <a:p>
            <a:pPr marL="0" indent="0">
              <a:buNone/>
            </a:pPr>
            <a:r>
              <a:rPr lang="en-US" sz="2200" dirty="0"/>
              <a:t> </a:t>
            </a:r>
            <a:r>
              <a:rPr lang="en-US" sz="2600" u="sng" dirty="0"/>
              <a:t>Outlines Requirements for: </a:t>
            </a:r>
          </a:p>
          <a:p>
            <a:pPr lvl="1"/>
            <a:r>
              <a:rPr lang="en-US" sz="2600" dirty="0"/>
              <a:t>Standardized Assessment Requirements</a:t>
            </a:r>
          </a:p>
          <a:p>
            <a:pPr lvl="1"/>
            <a:r>
              <a:rPr lang="en-US" sz="2600" dirty="0"/>
              <a:t>SMHS, DMC, and DMC-ODS Problem List</a:t>
            </a:r>
          </a:p>
          <a:p>
            <a:pPr lvl="1"/>
            <a:r>
              <a:rPr lang="en-US" sz="2600" dirty="0"/>
              <a:t>SMHS, DMC and DMC-ODS Progress Notes</a:t>
            </a:r>
          </a:p>
          <a:p>
            <a:pPr lvl="1"/>
            <a:r>
              <a:rPr lang="en-US" sz="2600" dirty="0"/>
              <a:t> Treatment and Care Planning Requirements</a:t>
            </a:r>
          </a:p>
          <a:p>
            <a:pPr lvl="1"/>
            <a:r>
              <a:rPr lang="en-US" sz="2600" dirty="0"/>
              <a:t>Telehealth Consent</a:t>
            </a:r>
          </a:p>
          <a:p>
            <a:pPr marL="0" indent="0">
              <a:buNone/>
            </a:pPr>
            <a:endParaRPr lang="en-US" sz="2000" dirty="0"/>
          </a:p>
          <a:p>
            <a:pPr marL="0" indent="0">
              <a:buNone/>
            </a:pPr>
            <a:endParaRPr lang="en-US" sz="3200" dirty="0"/>
          </a:p>
        </p:txBody>
      </p:sp>
    </p:spTree>
    <p:extLst>
      <p:ext uri="{BB962C8B-B14F-4D97-AF65-F5344CB8AC3E}">
        <p14:creationId xmlns:p14="http://schemas.microsoft.com/office/powerpoint/2010/main" val="84717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0744-E6FB-654D-A705-529B46E6829C}"/>
              </a:ext>
            </a:extLst>
          </p:cNvPr>
          <p:cNvSpPr>
            <a:spLocks noGrp="1"/>
          </p:cNvSpPr>
          <p:nvPr>
            <p:ph type="title"/>
          </p:nvPr>
        </p:nvSpPr>
        <p:spPr>
          <a:xfrm>
            <a:off x="635917" y="225426"/>
            <a:ext cx="5715000" cy="741362"/>
          </a:xfrm>
        </p:spPr>
        <p:txBody>
          <a:bodyPr/>
          <a:lstStyle/>
          <a:p>
            <a:r>
              <a:rPr lang="en-US" dirty="0"/>
              <a:t>Section d of the opoh </a:t>
            </a:r>
          </a:p>
        </p:txBody>
      </p:sp>
      <p:sp>
        <p:nvSpPr>
          <p:cNvPr id="3" name="Text Placeholder 2">
            <a:extLst>
              <a:ext uri="{FF2B5EF4-FFF2-40B4-BE49-F238E27FC236}">
                <a16:creationId xmlns:a16="http://schemas.microsoft.com/office/drawing/2014/main" id="{E51D0B03-1164-14DF-5D41-37B61E6AF680}"/>
              </a:ext>
            </a:extLst>
          </p:cNvPr>
          <p:cNvSpPr>
            <a:spLocks noGrp="1"/>
          </p:cNvSpPr>
          <p:nvPr>
            <p:ph type="body" sz="quarter" idx="13"/>
          </p:nvPr>
        </p:nvSpPr>
        <p:spPr>
          <a:xfrm>
            <a:off x="575129" y="1289125"/>
            <a:ext cx="7993741" cy="589641"/>
          </a:xfrm>
        </p:spPr>
        <p:txBody>
          <a:bodyPr>
            <a:normAutofit/>
          </a:bodyPr>
          <a:lstStyle/>
          <a:p>
            <a:r>
              <a:rPr lang="en-US" dirty="0"/>
              <a:t>County specific guidelines </a:t>
            </a:r>
          </a:p>
        </p:txBody>
      </p:sp>
      <p:pic>
        <p:nvPicPr>
          <p:cNvPr id="8" name="Content Placeholder 7">
            <a:extLst>
              <a:ext uri="{FF2B5EF4-FFF2-40B4-BE49-F238E27FC236}">
                <a16:creationId xmlns:a16="http://schemas.microsoft.com/office/drawing/2014/main" id="{46848766-4192-E6C7-0FE2-B0F0392623C0}"/>
              </a:ext>
            </a:extLst>
          </p:cNvPr>
          <p:cNvPicPr>
            <a:picLocks noGrp="1" noChangeAspect="1"/>
          </p:cNvPicPr>
          <p:nvPr>
            <p:ph idx="1"/>
          </p:nvPr>
        </p:nvPicPr>
        <p:blipFill>
          <a:blip r:embed="rId2"/>
          <a:stretch>
            <a:fillRect/>
          </a:stretch>
        </p:blipFill>
        <p:spPr>
          <a:xfrm>
            <a:off x="1371271" y="1930097"/>
            <a:ext cx="5651675" cy="4318000"/>
          </a:xfrm>
        </p:spPr>
      </p:pic>
      <p:sp>
        <p:nvSpPr>
          <p:cNvPr id="12" name="TextBox 11">
            <a:extLst>
              <a:ext uri="{FF2B5EF4-FFF2-40B4-BE49-F238E27FC236}">
                <a16:creationId xmlns:a16="http://schemas.microsoft.com/office/drawing/2014/main" id="{DBCD0CEE-3133-767A-A996-23D4B745F8BC}"/>
              </a:ext>
            </a:extLst>
          </p:cNvPr>
          <p:cNvSpPr txBox="1"/>
          <p:nvPr/>
        </p:nvSpPr>
        <p:spPr>
          <a:xfrm>
            <a:off x="1530850" y="6314518"/>
            <a:ext cx="7273469" cy="523220"/>
          </a:xfrm>
          <a:prstGeom prst="rect">
            <a:avLst/>
          </a:prstGeom>
          <a:noFill/>
        </p:spPr>
        <p:txBody>
          <a:bodyPr wrap="square">
            <a:spAutoFit/>
          </a:bodyPr>
          <a:lstStyle/>
          <a:p>
            <a:r>
              <a:rPr lang="en-US" sz="1400" i="1" dirty="0">
                <a:solidFill>
                  <a:srgbClr val="0070C0"/>
                </a:solidFill>
                <a:hlinkClick r:id="rId3">
                  <a:extLst>
                    <a:ext uri="{A12FA001-AC4F-418D-AE19-62706E023703}">
                      <ahyp:hlinkClr xmlns:ahyp="http://schemas.microsoft.com/office/drawing/2018/hyperlinkcolor" val="tx"/>
                    </a:ext>
                  </a:extLst>
                </a:hlinkClick>
              </a:rPr>
              <a:t>07 – OPOH – Section D – Providing Specialty Mental Health Services (pdf) (optumsandiego.com)</a:t>
            </a:r>
            <a:endParaRPr lang="en-US" sz="1400" i="1" dirty="0">
              <a:solidFill>
                <a:srgbClr val="0070C0"/>
              </a:solidFill>
            </a:endParaRPr>
          </a:p>
        </p:txBody>
      </p:sp>
    </p:spTree>
    <p:extLst>
      <p:ext uri="{BB962C8B-B14F-4D97-AF65-F5344CB8AC3E}">
        <p14:creationId xmlns:p14="http://schemas.microsoft.com/office/powerpoint/2010/main" val="3685200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B29A5-B297-362A-76AA-73F26D6B1C20}"/>
              </a:ext>
            </a:extLst>
          </p:cNvPr>
          <p:cNvSpPr>
            <a:spLocks noGrp="1"/>
          </p:cNvSpPr>
          <p:nvPr>
            <p:ph type="title"/>
          </p:nvPr>
        </p:nvSpPr>
        <p:spPr/>
        <p:txBody>
          <a:bodyPr/>
          <a:lstStyle/>
          <a:p>
            <a:r>
              <a:rPr lang="en-US" dirty="0"/>
              <a:t>access criteria for under 21 </a:t>
            </a:r>
          </a:p>
        </p:txBody>
      </p:sp>
      <p:sp>
        <p:nvSpPr>
          <p:cNvPr id="3" name="Text Placeholder 2">
            <a:extLst>
              <a:ext uri="{FF2B5EF4-FFF2-40B4-BE49-F238E27FC236}">
                <a16:creationId xmlns:a16="http://schemas.microsoft.com/office/drawing/2014/main" id="{0A2123D5-A643-398D-BA16-8DD35FB75861}"/>
              </a:ext>
            </a:extLst>
          </p:cNvPr>
          <p:cNvSpPr>
            <a:spLocks noGrp="1"/>
          </p:cNvSpPr>
          <p:nvPr>
            <p:ph type="body" idx="1"/>
          </p:nvPr>
        </p:nvSpPr>
        <p:spPr>
          <a:xfrm>
            <a:off x="531812" y="5018597"/>
            <a:ext cx="4040188" cy="639762"/>
          </a:xfrm>
        </p:spPr>
        <p:txBody>
          <a:bodyPr>
            <a:normAutofit fontScale="70000" lnSpcReduction="20000"/>
          </a:bodyPr>
          <a:lstStyle/>
          <a:p>
            <a:r>
              <a:rPr lang="en-US" i="1" dirty="0"/>
              <a:t>Please refer to (BHIN) No: 21-073 </a:t>
            </a:r>
          </a:p>
          <a:p>
            <a:r>
              <a:rPr lang="en-US" i="1" dirty="0"/>
              <a:t>DHCS is still developing trauma screening tools</a:t>
            </a:r>
          </a:p>
        </p:txBody>
      </p:sp>
      <p:pic>
        <p:nvPicPr>
          <p:cNvPr id="8" name="Content Placeholder 7">
            <a:extLst>
              <a:ext uri="{FF2B5EF4-FFF2-40B4-BE49-F238E27FC236}">
                <a16:creationId xmlns:a16="http://schemas.microsoft.com/office/drawing/2014/main" id="{6B43DAD0-0466-7AEE-41E8-23B900D8DF57}"/>
              </a:ext>
            </a:extLst>
          </p:cNvPr>
          <p:cNvPicPr>
            <a:picLocks noGrp="1" noChangeAspect="1"/>
          </p:cNvPicPr>
          <p:nvPr>
            <p:ph sz="half" idx="2"/>
          </p:nvPr>
        </p:nvPicPr>
        <p:blipFill>
          <a:blip r:embed="rId2"/>
          <a:stretch>
            <a:fillRect/>
          </a:stretch>
        </p:blipFill>
        <p:spPr>
          <a:xfrm>
            <a:off x="506056" y="1631865"/>
            <a:ext cx="7447507" cy="3104522"/>
          </a:xfrm>
        </p:spPr>
      </p:pic>
    </p:spTree>
    <p:extLst>
      <p:ext uri="{BB962C8B-B14F-4D97-AF65-F5344CB8AC3E}">
        <p14:creationId xmlns:p14="http://schemas.microsoft.com/office/powerpoint/2010/main" val="2466861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B29A5-B297-362A-76AA-73F26D6B1C20}"/>
              </a:ext>
            </a:extLst>
          </p:cNvPr>
          <p:cNvSpPr>
            <a:spLocks noGrp="1"/>
          </p:cNvSpPr>
          <p:nvPr>
            <p:ph type="title"/>
          </p:nvPr>
        </p:nvSpPr>
        <p:spPr/>
        <p:txBody>
          <a:bodyPr/>
          <a:lstStyle/>
          <a:p>
            <a:r>
              <a:rPr lang="en-US" dirty="0"/>
              <a:t>access criteria for over 21 </a:t>
            </a:r>
          </a:p>
        </p:txBody>
      </p:sp>
      <p:sp>
        <p:nvSpPr>
          <p:cNvPr id="3" name="Text Placeholder 2">
            <a:extLst>
              <a:ext uri="{FF2B5EF4-FFF2-40B4-BE49-F238E27FC236}">
                <a16:creationId xmlns:a16="http://schemas.microsoft.com/office/drawing/2014/main" id="{0A2123D5-A643-398D-BA16-8DD35FB75861}"/>
              </a:ext>
            </a:extLst>
          </p:cNvPr>
          <p:cNvSpPr>
            <a:spLocks noGrp="1"/>
          </p:cNvSpPr>
          <p:nvPr>
            <p:ph type="body" idx="1"/>
          </p:nvPr>
        </p:nvSpPr>
        <p:spPr>
          <a:xfrm>
            <a:off x="531812" y="4063101"/>
            <a:ext cx="4040188" cy="639762"/>
          </a:xfrm>
        </p:spPr>
        <p:txBody>
          <a:bodyPr>
            <a:normAutofit/>
          </a:bodyPr>
          <a:lstStyle/>
          <a:p>
            <a:r>
              <a:rPr lang="en-US" i="1" dirty="0"/>
              <a:t>Please refer to (BHIN) No: 21-073 </a:t>
            </a:r>
          </a:p>
        </p:txBody>
      </p:sp>
      <p:pic>
        <p:nvPicPr>
          <p:cNvPr id="12" name="Content Placeholder 11">
            <a:extLst>
              <a:ext uri="{FF2B5EF4-FFF2-40B4-BE49-F238E27FC236}">
                <a16:creationId xmlns:a16="http://schemas.microsoft.com/office/drawing/2014/main" id="{FD26E1F0-4FBA-473E-4DF9-B3EDB5C3038C}"/>
              </a:ext>
            </a:extLst>
          </p:cNvPr>
          <p:cNvPicPr>
            <a:picLocks noGrp="1" noChangeAspect="1"/>
          </p:cNvPicPr>
          <p:nvPr>
            <p:ph sz="half" idx="2"/>
          </p:nvPr>
        </p:nvPicPr>
        <p:blipFill>
          <a:blip r:embed="rId2"/>
          <a:stretch>
            <a:fillRect/>
          </a:stretch>
        </p:blipFill>
        <p:spPr>
          <a:xfrm>
            <a:off x="418941" y="1645488"/>
            <a:ext cx="8254606" cy="2137024"/>
          </a:xfrm>
        </p:spPr>
      </p:pic>
    </p:spTree>
    <p:extLst>
      <p:ext uri="{BB962C8B-B14F-4D97-AF65-F5344CB8AC3E}">
        <p14:creationId xmlns:p14="http://schemas.microsoft.com/office/powerpoint/2010/main" val="4270247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1BDC97D-ABD6-A8DC-E4AE-E090A2A2CAB7}"/>
              </a:ext>
            </a:extLst>
          </p:cNvPr>
          <p:cNvPicPr>
            <a:picLocks noChangeAspect="1"/>
          </p:cNvPicPr>
          <p:nvPr/>
        </p:nvPicPr>
        <p:blipFill>
          <a:blip r:embed="rId2"/>
          <a:stretch>
            <a:fillRect/>
          </a:stretch>
        </p:blipFill>
        <p:spPr>
          <a:xfrm>
            <a:off x="1185705" y="1299938"/>
            <a:ext cx="4619563" cy="5193852"/>
          </a:xfrm>
          <a:prstGeom prst="rect">
            <a:avLst/>
          </a:prstGeom>
        </p:spPr>
      </p:pic>
    </p:spTree>
    <p:extLst>
      <p:ext uri="{BB962C8B-B14F-4D97-AF65-F5344CB8AC3E}">
        <p14:creationId xmlns:p14="http://schemas.microsoft.com/office/powerpoint/2010/main" val="363987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86B0-37EE-479C-B26F-B4998810F468}"/>
              </a:ext>
            </a:extLst>
          </p:cNvPr>
          <p:cNvSpPr>
            <a:spLocks noGrp="1"/>
          </p:cNvSpPr>
          <p:nvPr>
            <p:ph type="title"/>
          </p:nvPr>
        </p:nvSpPr>
        <p:spPr/>
        <p:txBody>
          <a:bodyPr/>
          <a:lstStyle/>
          <a:p>
            <a:r>
              <a:rPr lang="en-US" dirty="0"/>
              <a:t>Utilization Review Process</a:t>
            </a:r>
          </a:p>
        </p:txBody>
      </p:sp>
      <p:sp>
        <p:nvSpPr>
          <p:cNvPr id="4" name="Content Placeholder 3">
            <a:extLst>
              <a:ext uri="{FF2B5EF4-FFF2-40B4-BE49-F238E27FC236}">
                <a16:creationId xmlns:a16="http://schemas.microsoft.com/office/drawing/2014/main" id="{428F461E-A684-478F-9B0E-E2C8B7E840B3}"/>
              </a:ext>
            </a:extLst>
          </p:cNvPr>
          <p:cNvSpPr>
            <a:spLocks noGrp="1"/>
          </p:cNvSpPr>
          <p:nvPr>
            <p:ph idx="1"/>
          </p:nvPr>
        </p:nvSpPr>
        <p:spPr>
          <a:xfrm>
            <a:off x="693056" y="1602769"/>
            <a:ext cx="7993743" cy="4674659"/>
          </a:xfrm>
        </p:spPr>
        <p:txBody>
          <a:bodyPr>
            <a:normAutofit lnSpcReduction="10000"/>
          </a:bodyPr>
          <a:lstStyle/>
          <a:p>
            <a:pPr>
              <a:lnSpc>
                <a:spcPct val="80000"/>
              </a:lnSpc>
              <a:buNone/>
            </a:pPr>
            <a:r>
              <a:rPr lang="en-US" altLang="en-US" sz="2000" dirty="0"/>
              <a:t>Mental Health Services has developed standards for Utilization Review</a:t>
            </a:r>
          </a:p>
          <a:p>
            <a:pPr>
              <a:lnSpc>
                <a:spcPct val="80000"/>
              </a:lnSpc>
              <a:buNone/>
            </a:pPr>
            <a:r>
              <a:rPr lang="en-US" altLang="en-US" sz="2000" dirty="0"/>
              <a:t>and/or Utilization Management(UR/UM).</a:t>
            </a:r>
          </a:p>
          <a:p>
            <a:pPr>
              <a:lnSpc>
                <a:spcPct val="80000"/>
              </a:lnSpc>
              <a:buNone/>
            </a:pPr>
            <a:endParaRPr lang="en-US" altLang="en-US" sz="2000" dirty="0"/>
          </a:p>
          <a:p>
            <a:pPr>
              <a:lnSpc>
                <a:spcPct val="80000"/>
              </a:lnSpc>
              <a:buNone/>
            </a:pPr>
            <a:r>
              <a:rPr lang="en-US" altLang="en-US" sz="2200" dirty="0"/>
              <a:t>The processes vary for:</a:t>
            </a:r>
          </a:p>
          <a:p>
            <a:pPr lvl="1">
              <a:lnSpc>
                <a:spcPct val="80000"/>
              </a:lnSpc>
            </a:pPr>
            <a:r>
              <a:rPr lang="en-US" altLang="en-US" sz="1800" dirty="0"/>
              <a:t>Adults and Older Adults System</a:t>
            </a:r>
          </a:p>
          <a:p>
            <a:pPr lvl="1">
              <a:lnSpc>
                <a:spcPct val="80000"/>
              </a:lnSpc>
            </a:pPr>
            <a:r>
              <a:rPr lang="en-US" altLang="en-US" sz="1800" dirty="0"/>
              <a:t>Children, Youth and Families</a:t>
            </a:r>
          </a:p>
          <a:p>
            <a:pPr>
              <a:lnSpc>
                <a:spcPct val="80000"/>
              </a:lnSpc>
              <a:buNone/>
            </a:pPr>
            <a:endParaRPr lang="en-US" altLang="en-US" sz="2000" dirty="0"/>
          </a:p>
          <a:p>
            <a:pPr>
              <a:lnSpc>
                <a:spcPct val="80000"/>
              </a:lnSpc>
              <a:buNone/>
            </a:pPr>
            <a:r>
              <a:rPr lang="en-US" altLang="en-US" sz="2000" dirty="0"/>
              <a:t>Program Managers are responsible for ensuring that their programs</a:t>
            </a:r>
          </a:p>
          <a:p>
            <a:pPr>
              <a:lnSpc>
                <a:spcPct val="80000"/>
              </a:lnSpc>
              <a:buNone/>
            </a:pPr>
            <a:r>
              <a:rPr lang="en-US" altLang="en-US" sz="2000" dirty="0"/>
              <a:t>are following the UR/UM Standards. </a:t>
            </a:r>
          </a:p>
          <a:p>
            <a:pPr>
              <a:lnSpc>
                <a:spcPct val="80000"/>
              </a:lnSpc>
              <a:buNone/>
            </a:pPr>
            <a:endParaRPr lang="en-US" altLang="en-US" sz="2000" dirty="0"/>
          </a:p>
          <a:p>
            <a:pPr>
              <a:lnSpc>
                <a:spcPct val="80000"/>
              </a:lnSpc>
              <a:buNone/>
            </a:pPr>
            <a:r>
              <a:rPr lang="en-US" altLang="en-US" sz="2000" dirty="0"/>
              <a:t>Please check with your COR to ensure you have the latest information</a:t>
            </a:r>
          </a:p>
          <a:p>
            <a:pPr>
              <a:lnSpc>
                <a:spcPct val="80000"/>
              </a:lnSpc>
              <a:buNone/>
            </a:pPr>
            <a:r>
              <a:rPr lang="en-US" altLang="en-US" sz="2000" dirty="0"/>
              <a:t>or refer to the Organizational Provider Operations Handbook (OPOH)</a:t>
            </a:r>
          </a:p>
          <a:p>
            <a:pPr>
              <a:lnSpc>
                <a:spcPct val="80000"/>
              </a:lnSpc>
              <a:buNone/>
            </a:pPr>
            <a:r>
              <a:rPr lang="en-US" altLang="en-US" sz="2000" dirty="0"/>
              <a:t>Section D.</a:t>
            </a:r>
          </a:p>
          <a:p>
            <a:endParaRPr lang="en-US" dirty="0"/>
          </a:p>
        </p:txBody>
      </p:sp>
    </p:spTree>
    <p:extLst>
      <p:ext uri="{BB962C8B-B14F-4D97-AF65-F5344CB8AC3E}">
        <p14:creationId xmlns:p14="http://schemas.microsoft.com/office/powerpoint/2010/main" val="3441778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5EF47-42C6-4AC6-ADAB-0BD7089950B2}"/>
              </a:ext>
            </a:extLst>
          </p:cNvPr>
          <p:cNvSpPr>
            <a:spLocks noGrp="1"/>
          </p:cNvSpPr>
          <p:nvPr>
            <p:ph type="title"/>
          </p:nvPr>
        </p:nvSpPr>
        <p:spPr/>
        <p:txBody>
          <a:bodyPr/>
          <a:lstStyle/>
          <a:p>
            <a:r>
              <a:rPr lang="en-US" dirty="0"/>
              <a:t>Documentation Standards</a:t>
            </a:r>
          </a:p>
        </p:txBody>
      </p:sp>
    </p:spTree>
    <p:extLst>
      <p:ext uri="{BB962C8B-B14F-4D97-AF65-F5344CB8AC3E}">
        <p14:creationId xmlns:p14="http://schemas.microsoft.com/office/powerpoint/2010/main" val="501316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a:t>Welcome to </a:t>
            </a:r>
          </a:p>
        </p:txBody>
      </p:sp>
      <p:sp>
        <p:nvSpPr>
          <p:cNvPr id="5" name="Text Placeholder 4"/>
          <p:cNvSpPr>
            <a:spLocks noGrp="1"/>
          </p:cNvSpPr>
          <p:nvPr>
            <p:ph type="body" sz="quarter" idx="13"/>
          </p:nvPr>
        </p:nvSpPr>
        <p:spPr>
          <a:xfrm>
            <a:off x="-293691" y="1502638"/>
            <a:ext cx="7300238" cy="884412"/>
          </a:xfrm>
        </p:spPr>
        <p:txBody>
          <a:bodyPr/>
          <a:lstStyle/>
          <a:p>
            <a:pPr algn="ctr">
              <a:lnSpc>
                <a:spcPct val="100000"/>
              </a:lnSpc>
              <a:buNone/>
            </a:pPr>
            <a:r>
              <a:rPr lang="en-US" sz="2200" dirty="0"/>
              <a:t>An introductory Orientation for  new</a:t>
            </a:r>
          </a:p>
          <a:p>
            <a:pPr algn="ctr">
              <a:lnSpc>
                <a:spcPct val="100000"/>
              </a:lnSpc>
              <a:buNone/>
            </a:pPr>
            <a:r>
              <a:rPr lang="en-US" sz="2200" dirty="0"/>
              <a:t>program managers </a:t>
            </a:r>
          </a:p>
        </p:txBody>
      </p:sp>
      <p:sp>
        <p:nvSpPr>
          <p:cNvPr id="3" name="Content Placeholder 2"/>
          <p:cNvSpPr>
            <a:spLocks noGrp="1"/>
          </p:cNvSpPr>
          <p:nvPr>
            <p:ph idx="1"/>
          </p:nvPr>
        </p:nvSpPr>
        <p:spPr>
          <a:xfrm>
            <a:off x="939636" y="2699663"/>
            <a:ext cx="4598135" cy="3889335"/>
          </a:xfrm>
        </p:spPr>
        <p:txBody>
          <a:bodyPr>
            <a:normAutofit/>
          </a:bodyPr>
          <a:lstStyle/>
          <a:p>
            <a:r>
              <a:rPr lang="en-US" dirty="0"/>
              <a:t>This presentation offers a brief overview of several important topics related to program management and quality improvement in the County of San Diego’s Mental Health Plan (MHP).</a:t>
            </a:r>
          </a:p>
          <a:p>
            <a:r>
              <a:rPr lang="en-US" altLang="en-US" dirty="0"/>
              <a:t>It is an orientation and does not take the place of the various provider manuals that will be discussed.  </a:t>
            </a:r>
            <a:endParaRPr lang="en-US" dirty="0"/>
          </a:p>
        </p:txBody>
      </p:sp>
    </p:spTree>
    <p:extLst>
      <p:ext uri="{BB962C8B-B14F-4D97-AF65-F5344CB8AC3E}">
        <p14:creationId xmlns:p14="http://schemas.microsoft.com/office/powerpoint/2010/main" val="3209380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293F-86BE-4DD9-AC33-9109A3411A04}"/>
              </a:ext>
            </a:extLst>
          </p:cNvPr>
          <p:cNvSpPr>
            <a:spLocks noGrp="1"/>
          </p:cNvSpPr>
          <p:nvPr>
            <p:ph type="title"/>
          </p:nvPr>
        </p:nvSpPr>
        <p:spPr>
          <a:xfrm>
            <a:off x="693057" y="269002"/>
            <a:ext cx="5800210" cy="741362"/>
          </a:xfrm>
        </p:spPr>
        <p:txBody>
          <a:bodyPr/>
          <a:lstStyle/>
          <a:p>
            <a:r>
              <a:rPr lang="en-US" dirty="0"/>
              <a:t>Learning about Documentation Standards</a:t>
            </a:r>
          </a:p>
        </p:txBody>
      </p:sp>
      <p:sp>
        <p:nvSpPr>
          <p:cNvPr id="4" name="Content Placeholder 3">
            <a:extLst>
              <a:ext uri="{FF2B5EF4-FFF2-40B4-BE49-F238E27FC236}">
                <a16:creationId xmlns:a16="http://schemas.microsoft.com/office/drawing/2014/main" id="{BC976A7C-D274-41D9-8F2F-3AE4CB8C146A}"/>
              </a:ext>
            </a:extLst>
          </p:cNvPr>
          <p:cNvSpPr>
            <a:spLocks noGrp="1"/>
          </p:cNvSpPr>
          <p:nvPr>
            <p:ph idx="1"/>
          </p:nvPr>
        </p:nvSpPr>
        <p:spPr>
          <a:xfrm>
            <a:off x="693056" y="1571947"/>
            <a:ext cx="7993743" cy="4705482"/>
          </a:xfrm>
        </p:spPr>
        <p:txBody>
          <a:bodyPr>
            <a:normAutofit/>
          </a:bodyPr>
          <a:lstStyle/>
          <a:p>
            <a:pPr>
              <a:lnSpc>
                <a:spcPct val="90000"/>
              </a:lnSpc>
            </a:pPr>
            <a:r>
              <a:rPr lang="en-US" altLang="en-US" sz="2100" dirty="0"/>
              <a:t>Familiarity with Documentation Standards is a critical function of all Program Managers as services are billed to the State and federal government. All documentation must adhere to minimum standards to reduce the risk of compliance issues.</a:t>
            </a:r>
          </a:p>
          <a:p>
            <a:pPr>
              <a:lnSpc>
                <a:spcPct val="90000"/>
              </a:lnSpc>
              <a:buNone/>
            </a:pPr>
            <a:endParaRPr lang="en-US" altLang="en-US" sz="2100" dirty="0"/>
          </a:p>
          <a:p>
            <a:pPr>
              <a:lnSpc>
                <a:spcPct val="90000"/>
              </a:lnSpc>
            </a:pPr>
            <a:r>
              <a:rPr lang="en-US" altLang="en-US" sz="2100" dirty="0"/>
              <a:t>Services must document how the intervention or service will address the person in care’s identified behavioral health need alongside meeting criteria for continued access to services. </a:t>
            </a:r>
          </a:p>
          <a:p>
            <a:pPr marL="0" indent="0">
              <a:lnSpc>
                <a:spcPct val="90000"/>
              </a:lnSpc>
              <a:buNone/>
            </a:pPr>
            <a:endParaRPr lang="en-US" altLang="en-US" sz="2100" dirty="0"/>
          </a:p>
          <a:p>
            <a:pPr>
              <a:lnSpc>
                <a:spcPct val="90000"/>
              </a:lnSpc>
            </a:pPr>
            <a:r>
              <a:rPr lang="en-US" altLang="en-US" sz="2100" dirty="0"/>
              <a:t>Where do new program managers and clinical staff turn for information on documentation?</a:t>
            </a:r>
            <a:endParaRPr lang="en-US" altLang="en-US" dirty="0"/>
          </a:p>
          <a:p>
            <a:pPr lvl="1">
              <a:lnSpc>
                <a:spcPct val="90000"/>
              </a:lnSpc>
            </a:pPr>
            <a:r>
              <a:rPr lang="en-US" altLang="en-US" dirty="0"/>
              <a:t> </a:t>
            </a:r>
            <a:r>
              <a:rPr lang="en-US" altLang="en-US" sz="1700" dirty="0">
                <a:solidFill>
                  <a:schemeClr val="accent1"/>
                </a:solidFill>
              </a:rPr>
              <a:t>Uniform Clinical Record Manual, QA Documentation Trainings, and the    CalMHSA Documentation Guides/Trainings </a:t>
            </a:r>
            <a:endParaRPr lang="en-US" sz="1700" dirty="0">
              <a:solidFill>
                <a:schemeClr val="accent1"/>
              </a:solidFill>
            </a:endParaRPr>
          </a:p>
        </p:txBody>
      </p:sp>
    </p:spTree>
    <p:extLst>
      <p:ext uri="{BB962C8B-B14F-4D97-AF65-F5344CB8AC3E}">
        <p14:creationId xmlns:p14="http://schemas.microsoft.com/office/powerpoint/2010/main" val="1798581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13047-D4ED-4933-8ADE-EC3A34EE0D55}"/>
              </a:ext>
            </a:extLst>
          </p:cNvPr>
          <p:cNvSpPr>
            <a:spLocks noGrp="1"/>
          </p:cNvSpPr>
          <p:nvPr>
            <p:ph type="title"/>
          </p:nvPr>
        </p:nvSpPr>
        <p:spPr/>
        <p:txBody>
          <a:bodyPr/>
          <a:lstStyle/>
          <a:p>
            <a:r>
              <a:rPr lang="en-US" dirty="0"/>
              <a:t>The Uniform Clinical Record Manual (UCRM)</a:t>
            </a:r>
          </a:p>
        </p:txBody>
      </p:sp>
      <p:sp>
        <p:nvSpPr>
          <p:cNvPr id="4" name="Content Placeholder 3">
            <a:extLst>
              <a:ext uri="{FF2B5EF4-FFF2-40B4-BE49-F238E27FC236}">
                <a16:creationId xmlns:a16="http://schemas.microsoft.com/office/drawing/2014/main" id="{A5509FEC-9A49-43C1-80BD-A02F3641E7EB}"/>
              </a:ext>
            </a:extLst>
          </p:cNvPr>
          <p:cNvSpPr>
            <a:spLocks noGrp="1"/>
          </p:cNvSpPr>
          <p:nvPr>
            <p:ph idx="1"/>
          </p:nvPr>
        </p:nvSpPr>
        <p:spPr>
          <a:xfrm>
            <a:off x="693056" y="1325367"/>
            <a:ext cx="7993743" cy="4952062"/>
          </a:xfrm>
        </p:spPr>
        <p:txBody>
          <a:bodyPr>
            <a:normAutofit/>
          </a:bodyPr>
          <a:lstStyle/>
          <a:p>
            <a:pPr marL="0" indent="0">
              <a:buNone/>
            </a:pPr>
            <a:r>
              <a:rPr lang="en-US" altLang="en-US" sz="2000" dirty="0"/>
              <a:t>This manual is the complete guide to documentation in the County of San Diego mental health system.</a:t>
            </a:r>
          </a:p>
          <a:p>
            <a:pPr lvl="1"/>
            <a:r>
              <a:rPr lang="en-US" altLang="en-US" sz="2000" dirty="0"/>
              <a:t>It is the resource for information on forms, documentation timelines and documentation standards.</a:t>
            </a:r>
          </a:p>
          <a:p>
            <a:pPr lvl="1"/>
            <a:r>
              <a:rPr lang="en-US" altLang="en-US" sz="2000" dirty="0"/>
              <a:t>Only forms from the manual (or those created by QA) should be used.  Exceptions to the Manual must be approved by the QA Unit.</a:t>
            </a:r>
          </a:p>
          <a:p>
            <a:pPr lvl="1"/>
            <a:r>
              <a:rPr lang="en-US" altLang="en-US" sz="2000" i="1" dirty="0"/>
              <a:t>The Uniform Clinical Record Manual can be found on the </a:t>
            </a:r>
            <a:r>
              <a:rPr lang="en-US" altLang="en-US" sz="2000" i="1" dirty="0">
                <a:hlinkClick r:id="rId2"/>
              </a:rPr>
              <a:t>Optum San Diego</a:t>
            </a:r>
            <a:r>
              <a:rPr lang="en-US" altLang="en-US" sz="2000" i="1" dirty="0"/>
              <a:t> website </a:t>
            </a:r>
            <a:r>
              <a:rPr lang="en-US" altLang="en-US" sz="1400" dirty="0"/>
              <a:t>(click on the UCRM tab)</a:t>
            </a:r>
            <a:endParaRPr lang="en-US" sz="1400" dirty="0"/>
          </a:p>
        </p:txBody>
      </p:sp>
    </p:spTree>
    <p:extLst>
      <p:ext uri="{BB962C8B-B14F-4D97-AF65-F5344CB8AC3E}">
        <p14:creationId xmlns:p14="http://schemas.microsoft.com/office/powerpoint/2010/main" val="3661263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960B2-AB11-4BB6-91E4-D566CBAC7748}"/>
              </a:ext>
            </a:extLst>
          </p:cNvPr>
          <p:cNvSpPr>
            <a:spLocks noGrp="1"/>
          </p:cNvSpPr>
          <p:nvPr>
            <p:ph type="title"/>
          </p:nvPr>
        </p:nvSpPr>
        <p:spPr/>
        <p:txBody>
          <a:bodyPr/>
          <a:lstStyle/>
          <a:p>
            <a:r>
              <a:rPr lang="en-US" dirty="0"/>
              <a:t>Documentation Training</a:t>
            </a:r>
          </a:p>
        </p:txBody>
      </p:sp>
      <p:sp>
        <p:nvSpPr>
          <p:cNvPr id="4" name="Content Placeholder 3">
            <a:extLst>
              <a:ext uri="{FF2B5EF4-FFF2-40B4-BE49-F238E27FC236}">
                <a16:creationId xmlns:a16="http://schemas.microsoft.com/office/drawing/2014/main" id="{0DB1A43E-E1C9-4F11-8525-1314D3C3A921}"/>
              </a:ext>
            </a:extLst>
          </p:cNvPr>
          <p:cNvSpPr>
            <a:spLocks noGrp="1"/>
          </p:cNvSpPr>
          <p:nvPr>
            <p:ph idx="1"/>
          </p:nvPr>
        </p:nvSpPr>
        <p:spPr>
          <a:xfrm>
            <a:off x="693056" y="1294545"/>
            <a:ext cx="7993743" cy="4982884"/>
          </a:xfrm>
        </p:spPr>
        <p:txBody>
          <a:bodyPr>
            <a:normAutofit/>
          </a:bodyPr>
          <a:lstStyle/>
          <a:p>
            <a:pPr marL="0" indent="0">
              <a:buNone/>
            </a:pPr>
            <a:r>
              <a:rPr lang="en-US" sz="1800" dirty="0"/>
              <a:t>There are multiple documentation training opportunities offered by QA and Optum:</a:t>
            </a:r>
          </a:p>
          <a:p>
            <a:pPr lvl="1"/>
            <a:r>
              <a:rPr lang="en-US" dirty="0"/>
              <a:t>Audit Leads – Learn how County QA conducts MRRs (For PMs and QA staff).</a:t>
            </a:r>
          </a:p>
          <a:p>
            <a:pPr lvl="1"/>
            <a:r>
              <a:rPr lang="en-US" dirty="0"/>
              <a:t>Mental Health Progress Notes Practicum – Real-time practice writing progress notes with County QA feedback and support (For all direct service staff). </a:t>
            </a:r>
          </a:p>
          <a:p>
            <a:pPr lvl="1"/>
            <a:r>
              <a:rPr lang="en-US" dirty="0"/>
              <a:t>Root Cause Analysis (RCA) – documentation tool for systems analysis following a death/incident. (For PMs and program QI staff)</a:t>
            </a:r>
          </a:p>
          <a:p>
            <a:r>
              <a:rPr lang="en-US" sz="1800" dirty="0"/>
              <a:t>Documentation Webinars and tutorials available on the </a:t>
            </a:r>
            <a:r>
              <a:rPr lang="en-US" sz="1800" dirty="0">
                <a:hlinkClick r:id="rId2"/>
              </a:rPr>
              <a:t>Optum San Diego </a:t>
            </a:r>
            <a:r>
              <a:rPr lang="en-US" sz="1800" dirty="0"/>
              <a:t>website. (click on the Training tab) </a:t>
            </a:r>
          </a:p>
          <a:p>
            <a:pPr lvl="1"/>
            <a:r>
              <a:rPr lang="en-US" altLang="en-US" sz="1800" dirty="0"/>
              <a:t>NOABD and Service Indicators</a:t>
            </a:r>
            <a:endParaRPr lang="en-US" altLang="en-US" sz="1400" dirty="0"/>
          </a:p>
        </p:txBody>
      </p:sp>
    </p:spTree>
    <p:extLst>
      <p:ext uri="{BB962C8B-B14F-4D97-AF65-F5344CB8AC3E}">
        <p14:creationId xmlns:p14="http://schemas.microsoft.com/office/powerpoint/2010/main" val="1195963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C6D85-94CE-486B-9F2F-3214B833E035}"/>
              </a:ext>
            </a:extLst>
          </p:cNvPr>
          <p:cNvSpPr>
            <a:spLocks noGrp="1"/>
          </p:cNvSpPr>
          <p:nvPr>
            <p:ph type="title"/>
          </p:nvPr>
        </p:nvSpPr>
        <p:spPr/>
        <p:txBody>
          <a:bodyPr/>
          <a:lstStyle/>
          <a:p>
            <a:r>
              <a:rPr lang="en-US" dirty="0"/>
              <a:t>Staff Requirements</a:t>
            </a:r>
          </a:p>
        </p:txBody>
      </p:sp>
    </p:spTree>
    <p:extLst>
      <p:ext uri="{BB962C8B-B14F-4D97-AF65-F5344CB8AC3E}">
        <p14:creationId xmlns:p14="http://schemas.microsoft.com/office/powerpoint/2010/main" val="662381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0380-B4D5-4EB5-BC2D-1196C0B9F3BF}"/>
              </a:ext>
            </a:extLst>
          </p:cNvPr>
          <p:cNvSpPr>
            <a:spLocks noGrp="1"/>
          </p:cNvSpPr>
          <p:nvPr>
            <p:ph type="title"/>
          </p:nvPr>
        </p:nvSpPr>
        <p:spPr/>
        <p:txBody>
          <a:bodyPr/>
          <a:lstStyle/>
          <a:p>
            <a:r>
              <a:rPr lang="en-US" dirty="0"/>
              <a:t>Staff Requirements</a:t>
            </a:r>
          </a:p>
        </p:txBody>
      </p:sp>
      <p:sp>
        <p:nvSpPr>
          <p:cNvPr id="4" name="Content Placeholder 3">
            <a:extLst>
              <a:ext uri="{FF2B5EF4-FFF2-40B4-BE49-F238E27FC236}">
                <a16:creationId xmlns:a16="http://schemas.microsoft.com/office/drawing/2014/main" id="{31AB5AE7-E94E-416D-B3D8-2A95FA743D19}"/>
              </a:ext>
            </a:extLst>
          </p:cNvPr>
          <p:cNvSpPr>
            <a:spLocks noGrp="1"/>
          </p:cNvSpPr>
          <p:nvPr>
            <p:ph idx="1"/>
          </p:nvPr>
        </p:nvSpPr>
        <p:spPr>
          <a:xfrm>
            <a:off x="693056" y="1397285"/>
            <a:ext cx="7993743" cy="4880143"/>
          </a:xfrm>
        </p:spPr>
        <p:txBody>
          <a:bodyPr/>
          <a:lstStyle/>
          <a:p>
            <a:pPr marL="0" indent="0">
              <a:lnSpc>
                <a:spcPct val="90000"/>
              </a:lnSpc>
              <a:buNone/>
            </a:pPr>
            <a:r>
              <a:rPr lang="en-US" altLang="en-US" sz="2400" dirty="0"/>
              <a:t>In order for staff to provide services, several criteria must be met:</a:t>
            </a:r>
          </a:p>
          <a:p>
            <a:pPr>
              <a:lnSpc>
                <a:spcPct val="90000"/>
              </a:lnSpc>
              <a:buNone/>
            </a:pPr>
            <a:endParaRPr lang="en-US" altLang="en-US" sz="2400" dirty="0"/>
          </a:p>
          <a:p>
            <a:pPr lvl="1">
              <a:lnSpc>
                <a:spcPct val="90000"/>
              </a:lnSpc>
            </a:pPr>
            <a:r>
              <a:rPr lang="en-US" altLang="en-US" sz="2400" dirty="0"/>
              <a:t>Clinical Staff must have an NPI (National Provider Identifier ) number.</a:t>
            </a:r>
          </a:p>
          <a:p>
            <a:pPr lvl="1">
              <a:lnSpc>
                <a:spcPct val="90000"/>
              </a:lnSpc>
            </a:pPr>
            <a:endParaRPr lang="en-US" altLang="en-US" sz="2400" dirty="0"/>
          </a:p>
          <a:p>
            <a:pPr lvl="2">
              <a:lnSpc>
                <a:spcPct val="90000"/>
              </a:lnSpc>
            </a:pPr>
            <a:r>
              <a:rPr lang="en-US" altLang="en-US" sz="2400" dirty="0"/>
              <a:t>The NPI is a unique identification number for covered health care providers. </a:t>
            </a:r>
          </a:p>
          <a:p>
            <a:pPr lvl="2">
              <a:lnSpc>
                <a:spcPct val="90000"/>
              </a:lnSpc>
            </a:pPr>
            <a:endParaRPr lang="en-US" altLang="en-US" sz="2400" dirty="0"/>
          </a:p>
          <a:p>
            <a:pPr lvl="2">
              <a:lnSpc>
                <a:spcPct val="90000"/>
              </a:lnSpc>
            </a:pPr>
            <a:r>
              <a:rPr lang="en-US" altLang="en-US" sz="2400" dirty="0"/>
              <a:t>The NPI is a HIPAA requirement</a:t>
            </a:r>
          </a:p>
          <a:p>
            <a:endParaRPr lang="en-US" dirty="0"/>
          </a:p>
        </p:txBody>
      </p:sp>
    </p:spTree>
    <p:extLst>
      <p:ext uri="{BB962C8B-B14F-4D97-AF65-F5344CB8AC3E}">
        <p14:creationId xmlns:p14="http://schemas.microsoft.com/office/powerpoint/2010/main" val="2704692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38265-D01D-4D6E-AE6D-899A3D21CE05}"/>
              </a:ext>
            </a:extLst>
          </p:cNvPr>
          <p:cNvSpPr>
            <a:spLocks noGrp="1"/>
          </p:cNvSpPr>
          <p:nvPr>
            <p:ph type="title"/>
          </p:nvPr>
        </p:nvSpPr>
        <p:spPr/>
        <p:txBody>
          <a:bodyPr/>
          <a:lstStyle/>
          <a:p>
            <a:r>
              <a:rPr lang="en-US" dirty="0"/>
              <a:t>Staff Requirements</a:t>
            </a:r>
          </a:p>
        </p:txBody>
      </p:sp>
      <p:sp>
        <p:nvSpPr>
          <p:cNvPr id="4" name="Content Placeholder 3">
            <a:extLst>
              <a:ext uri="{FF2B5EF4-FFF2-40B4-BE49-F238E27FC236}">
                <a16:creationId xmlns:a16="http://schemas.microsoft.com/office/drawing/2014/main" id="{ABEDB259-C6E4-4203-802F-595BF530E96B}"/>
              </a:ext>
            </a:extLst>
          </p:cNvPr>
          <p:cNvSpPr>
            <a:spLocks noGrp="1"/>
          </p:cNvSpPr>
          <p:nvPr>
            <p:ph idx="1"/>
          </p:nvPr>
        </p:nvSpPr>
        <p:spPr>
          <a:xfrm>
            <a:off x="693056" y="1592495"/>
            <a:ext cx="7993743" cy="4684934"/>
          </a:xfrm>
        </p:spPr>
        <p:txBody>
          <a:bodyPr>
            <a:normAutofit fontScale="70000" lnSpcReduction="20000"/>
          </a:bodyPr>
          <a:lstStyle/>
          <a:p>
            <a:r>
              <a:rPr lang="en-US" altLang="en-US" sz="3600" dirty="0"/>
              <a:t>For questions on how to obtain an NPI, you can:</a:t>
            </a:r>
          </a:p>
          <a:p>
            <a:pPr lvl="1"/>
            <a:r>
              <a:rPr lang="en-US" altLang="en-US" sz="3600" dirty="0"/>
              <a:t>Phone:  1-800-465-3203 or TTY 1-800-692-2326</a:t>
            </a:r>
          </a:p>
          <a:p>
            <a:pPr lvl="1"/>
            <a:r>
              <a:rPr lang="en-US" altLang="en-US" sz="3600" dirty="0"/>
              <a:t>E-mail:  customerservice@npienumerator.com </a:t>
            </a:r>
          </a:p>
          <a:p>
            <a:pPr lvl="1"/>
            <a:r>
              <a:rPr lang="en-US" altLang="en-US" sz="3600" dirty="0"/>
              <a:t>Mail:</a:t>
            </a:r>
            <a:br>
              <a:rPr lang="en-US" altLang="en-US" sz="3600" dirty="0"/>
            </a:br>
            <a:r>
              <a:rPr lang="en-US" altLang="en-US" sz="3600" dirty="0"/>
              <a:t>NPI Enumerator</a:t>
            </a:r>
            <a:br>
              <a:rPr lang="en-US" altLang="en-US" sz="3600" dirty="0"/>
            </a:br>
            <a:r>
              <a:rPr lang="en-US" altLang="en-US" sz="3600" dirty="0"/>
              <a:t>P.O. Box 6059  </a:t>
            </a:r>
            <a:br>
              <a:rPr lang="en-US" altLang="en-US" sz="3600" dirty="0"/>
            </a:br>
            <a:r>
              <a:rPr lang="en-US" altLang="en-US" sz="3600" dirty="0"/>
              <a:t>Fargo, ND  58108-6059</a:t>
            </a:r>
          </a:p>
          <a:p>
            <a:endParaRPr lang="en-US" dirty="0"/>
          </a:p>
        </p:txBody>
      </p:sp>
    </p:spTree>
    <p:extLst>
      <p:ext uri="{BB962C8B-B14F-4D97-AF65-F5344CB8AC3E}">
        <p14:creationId xmlns:p14="http://schemas.microsoft.com/office/powerpoint/2010/main" val="3493698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8148D-3676-4A01-334A-CA59A8464F24}"/>
              </a:ext>
            </a:extLst>
          </p:cNvPr>
          <p:cNvSpPr>
            <a:spLocks noGrp="1"/>
          </p:cNvSpPr>
          <p:nvPr>
            <p:ph type="title"/>
          </p:nvPr>
        </p:nvSpPr>
        <p:spPr/>
        <p:txBody>
          <a:bodyPr/>
          <a:lstStyle/>
          <a:p>
            <a:r>
              <a:rPr lang="en-US" dirty="0"/>
              <a:t>Staff Requirements</a:t>
            </a:r>
          </a:p>
        </p:txBody>
      </p:sp>
      <p:sp>
        <p:nvSpPr>
          <p:cNvPr id="4" name="Content Placeholder 3">
            <a:extLst>
              <a:ext uri="{FF2B5EF4-FFF2-40B4-BE49-F238E27FC236}">
                <a16:creationId xmlns:a16="http://schemas.microsoft.com/office/drawing/2014/main" id="{95D71262-4A95-74C2-C0F1-2136E9059BC5}"/>
              </a:ext>
            </a:extLst>
          </p:cNvPr>
          <p:cNvSpPr>
            <a:spLocks noGrp="1"/>
          </p:cNvSpPr>
          <p:nvPr>
            <p:ph sz="half" idx="2"/>
          </p:nvPr>
        </p:nvSpPr>
        <p:spPr>
          <a:xfrm>
            <a:off x="457199" y="1639977"/>
            <a:ext cx="8512139" cy="4949021"/>
          </a:xfrm>
        </p:spPr>
        <p:txBody>
          <a:bodyPr>
            <a:noAutofit/>
          </a:bodyPr>
          <a:lstStyle/>
          <a:p>
            <a:pPr marL="0" indent="0">
              <a:lnSpc>
                <a:spcPct val="100000"/>
              </a:lnSpc>
              <a:spcAft>
                <a:spcPts val="0"/>
              </a:spcAft>
              <a:buNone/>
            </a:pPr>
            <a:r>
              <a:rPr lang="en-US" sz="1200" b="0" i="0" u="none" strike="noStrike" dirty="0">
                <a:solidFill>
                  <a:srgbClr val="000000"/>
                </a:solidFill>
                <a:latin typeface="+mj-lt"/>
              </a:rPr>
              <a:t>• All clinical staff registered in CCBH are required to complete the trainings as well as supervisors and managers of clinical registered CCBH users. </a:t>
            </a:r>
          </a:p>
          <a:p>
            <a:pPr marL="0" indent="0">
              <a:lnSpc>
                <a:spcPct val="100000"/>
              </a:lnSpc>
              <a:spcAft>
                <a:spcPts val="0"/>
              </a:spcAft>
              <a:buNone/>
            </a:pPr>
            <a:endParaRPr lang="en-US" sz="1200" b="0" i="0" u="none" strike="noStrike" dirty="0">
              <a:solidFill>
                <a:srgbClr val="000000"/>
              </a:solidFill>
              <a:latin typeface="+mj-lt"/>
            </a:endParaRPr>
          </a:p>
          <a:p>
            <a:pPr marL="0" indent="0">
              <a:lnSpc>
                <a:spcPct val="100000"/>
              </a:lnSpc>
              <a:buNone/>
            </a:pPr>
            <a:r>
              <a:rPr lang="en-US" sz="1200" b="0" i="0" u="none" strike="noStrike" dirty="0">
                <a:solidFill>
                  <a:srgbClr val="000000"/>
                </a:solidFill>
                <a:latin typeface="+mj-lt"/>
              </a:rPr>
              <a:t>• Registered clinical users are required to complete the following </a:t>
            </a:r>
            <a:r>
              <a:rPr lang="en-US" sz="1200" b="0" i="0" u="none" strike="noStrike" dirty="0" err="1">
                <a:solidFill>
                  <a:srgbClr val="000000"/>
                </a:solidFill>
                <a:latin typeface="+mj-lt"/>
              </a:rPr>
              <a:t>CalMHSA</a:t>
            </a:r>
            <a:r>
              <a:rPr lang="en-US" sz="1200" b="0" i="0" u="none" strike="noStrike" dirty="0">
                <a:solidFill>
                  <a:srgbClr val="000000"/>
                </a:solidFill>
                <a:latin typeface="+mj-lt"/>
              </a:rPr>
              <a:t> trainings: </a:t>
            </a:r>
          </a:p>
          <a:p>
            <a:pPr marL="0" indent="0">
              <a:lnSpc>
                <a:spcPct val="100000"/>
              </a:lnSpc>
              <a:spcAft>
                <a:spcPts val="0"/>
              </a:spcAft>
              <a:buNone/>
            </a:pPr>
            <a:r>
              <a:rPr lang="en-US" sz="1200" b="0" i="0" u="none" strike="noStrike" dirty="0">
                <a:solidFill>
                  <a:srgbClr val="000000"/>
                </a:solidFill>
                <a:latin typeface="+mj-lt"/>
              </a:rPr>
              <a:t>	o </a:t>
            </a:r>
            <a:r>
              <a:rPr lang="en-US" sz="1200" b="0" i="0" u="none" strike="noStrike" dirty="0" err="1">
                <a:solidFill>
                  <a:srgbClr val="000000"/>
                </a:solidFill>
                <a:latin typeface="+mj-lt"/>
              </a:rPr>
              <a:t>CalAIM</a:t>
            </a:r>
            <a:r>
              <a:rPr lang="en-US" sz="1200" b="0" i="0" u="none" strike="noStrike" dirty="0">
                <a:solidFill>
                  <a:srgbClr val="000000"/>
                </a:solidFill>
                <a:latin typeface="+mj-lt"/>
              </a:rPr>
              <a:t> Overview </a:t>
            </a:r>
          </a:p>
          <a:p>
            <a:pPr marL="0" indent="0">
              <a:spcAft>
                <a:spcPts val="0"/>
              </a:spcAft>
              <a:buNone/>
            </a:pPr>
            <a:r>
              <a:rPr lang="en-US" sz="1200" b="0" i="0" u="none" strike="noStrike" dirty="0">
                <a:solidFill>
                  <a:srgbClr val="000000"/>
                </a:solidFill>
                <a:latin typeface="+mj-lt"/>
              </a:rPr>
              <a:t>	o Screening </a:t>
            </a:r>
          </a:p>
          <a:p>
            <a:pPr marL="0" indent="0">
              <a:spcAft>
                <a:spcPts val="0"/>
              </a:spcAft>
              <a:buNone/>
            </a:pPr>
            <a:r>
              <a:rPr lang="en-US" sz="1200" b="0" i="0" u="none" strike="noStrike" dirty="0">
                <a:solidFill>
                  <a:srgbClr val="000000"/>
                </a:solidFill>
                <a:latin typeface="+mj-lt"/>
              </a:rPr>
              <a:t>	o Assessment </a:t>
            </a:r>
          </a:p>
          <a:p>
            <a:pPr marL="0" indent="0">
              <a:spcAft>
                <a:spcPts val="0"/>
              </a:spcAft>
              <a:buNone/>
            </a:pPr>
            <a:r>
              <a:rPr lang="en-US" sz="1200" b="0" i="0" u="none" strike="noStrike" dirty="0">
                <a:solidFill>
                  <a:srgbClr val="000000"/>
                </a:solidFill>
                <a:latin typeface="+mj-lt"/>
              </a:rPr>
              <a:t>	o Transition of Care Tool </a:t>
            </a:r>
          </a:p>
          <a:p>
            <a:pPr marL="0" indent="0">
              <a:spcAft>
                <a:spcPts val="0"/>
              </a:spcAft>
              <a:buNone/>
            </a:pPr>
            <a:r>
              <a:rPr lang="en-US" sz="1200" b="0" i="0" u="none" strike="noStrike" dirty="0">
                <a:solidFill>
                  <a:srgbClr val="000000"/>
                </a:solidFill>
                <a:latin typeface="+mj-lt"/>
              </a:rPr>
              <a:t>	o Diagnosis &amp; Problem List </a:t>
            </a:r>
          </a:p>
          <a:p>
            <a:pPr marL="0" indent="0">
              <a:spcAft>
                <a:spcPts val="0"/>
              </a:spcAft>
              <a:buNone/>
            </a:pPr>
            <a:r>
              <a:rPr lang="en-US" sz="1200" b="0" i="0" u="none" strike="noStrike" dirty="0">
                <a:solidFill>
                  <a:srgbClr val="000000"/>
                </a:solidFill>
                <a:latin typeface="+mj-lt"/>
              </a:rPr>
              <a:t>	o Progress Notes </a:t>
            </a:r>
          </a:p>
          <a:p>
            <a:pPr marL="0" indent="0">
              <a:spcAft>
                <a:spcPts val="0"/>
              </a:spcAft>
              <a:buNone/>
            </a:pPr>
            <a:r>
              <a:rPr lang="en-US" sz="1200" b="0" i="0" u="none" strike="noStrike" dirty="0">
                <a:solidFill>
                  <a:srgbClr val="000000"/>
                </a:solidFill>
                <a:latin typeface="+mj-lt"/>
              </a:rPr>
              <a:t>	o Discharge Planning </a:t>
            </a:r>
          </a:p>
          <a:p>
            <a:pPr marL="0" indent="0">
              <a:spcAft>
                <a:spcPts val="0"/>
              </a:spcAft>
              <a:buNone/>
            </a:pPr>
            <a:r>
              <a:rPr lang="en-US" sz="1200" b="0" i="0" u="none" strike="noStrike" dirty="0">
                <a:solidFill>
                  <a:srgbClr val="000000"/>
                </a:solidFill>
                <a:latin typeface="+mj-lt"/>
              </a:rPr>
              <a:t>	o Access to Service </a:t>
            </a:r>
          </a:p>
          <a:p>
            <a:pPr marL="344487" lvl="1" indent="0">
              <a:spcAft>
                <a:spcPts val="0"/>
              </a:spcAft>
              <a:buNone/>
            </a:pPr>
            <a:r>
              <a:rPr lang="en-US" sz="1200" b="0" i="0" u="none" strike="noStrike" dirty="0">
                <a:solidFill>
                  <a:srgbClr val="000000"/>
                </a:solidFill>
                <a:latin typeface="+mj-lt"/>
              </a:rPr>
              <a:t>   o Care Coordination </a:t>
            </a:r>
          </a:p>
          <a:p>
            <a:pPr marL="344487" lvl="1" indent="0">
              <a:spcAft>
                <a:spcPts val="0"/>
              </a:spcAft>
              <a:buNone/>
            </a:pPr>
            <a:endParaRPr lang="en-US" sz="1200" b="0" i="0" u="none" strike="noStrike" dirty="0">
              <a:solidFill>
                <a:srgbClr val="000000"/>
              </a:solidFill>
              <a:latin typeface="+mj-lt"/>
            </a:endParaRPr>
          </a:p>
          <a:p>
            <a:pPr marL="0" indent="0">
              <a:spcAft>
                <a:spcPts val="0"/>
              </a:spcAft>
              <a:buNone/>
            </a:pPr>
            <a:r>
              <a:rPr lang="en-US" sz="1200" b="1" i="0" u="none" strike="noStrike" dirty="0">
                <a:solidFill>
                  <a:srgbClr val="000000"/>
                </a:solidFill>
                <a:latin typeface="+mj-lt"/>
              </a:rPr>
              <a:t>• New staff shall complete required training no later than 90 days from hire date. Programs are responsible for ensuring staff complete required trainings. For more information, see the </a:t>
            </a:r>
            <a:r>
              <a:rPr lang="en-US" sz="1200" b="1" u="sng" dirty="0">
                <a:solidFill>
                  <a:srgbClr val="0563C1"/>
                </a:solidFill>
                <a:effectLst/>
                <a:latin typeface="Calibri" panose="020F0502020204030204" pitchFamily="34" charset="0"/>
                <a:ea typeface="Calibri" panose="020F0502020204030204" pitchFamily="34" charset="0"/>
                <a:hlinkClick r:id="rId2"/>
              </a:rPr>
              <a:t>CalAIM for BHS Providers page on the Optum site</a:t>
            </a:r>
            <a:r>
              <a:rPr lang="en-US" sz="1200" b="1" dirty="0">
                <a:effectLst/>
                <a:latin typeface="Calibri" panose="020F0502020204030204" pitchFamily="34" charset="0"/>
                <a:ea typeface="Calibri" panose="020F0502020204030204" pitchFamily="34" charset="0"/>
              </a:rPr>
              <a:t>. </a:t>
            </a:r>
            <a:r>
              <a:rPr lang="en-US" sz="1200" b="0" i="0" u="none" strike="noStrike" dirty="0">
                <a:solidFill>
                  <a:srgbClr val="000000"/>
                </a:solidFill>
                <a:latin typeface="+mj-lt"/>
              </a:rPr>
              <a:t>	</a:t>
            </a:r>
          </a:p>
          <a:p>
            <a:pPr marL="0" indent="0">
              <a:lnSpc>
                <a:spcPct val="100000"/>
              </a:lnSpc>
              <a:spcAft>
                <a:spcPts val="0"/>
              </a:spcAft>
              <a:buNone/>
            </a:pPr>
            <a:r>
              <a:rPr lang="en-US" sz="1200" b="1" i="0" u="none" strike="noStrike" baseline="0" dirty="0">
                <a:solidFill>
                  <a:srgbClr val="000000"/>
                </a:solidFill>
                <a:latin typeface="+mj-lt"/>
              </a:rPr>
              <a:t>Reminder: Please ensure you are checking the most recent documentation manuals on the </a:t>
            </a:r>
            <a:r>
              <a:rPr lang="en-US" sz="1200" b="1" i="0" u="none" strike="noStrike" baseline="0" dirty="0" err="1">
                <a:solidFill>
                  <a:srgbClr val="000000"/>
                </a:solidFill>
                <a:latin typeface="+mj-lt"/>
              </a:rPr>
              <a:t>CalMHSA</a:t>
            </a:r>
            <a:r>
              <a:rPr lang="en-US" sz="1200" b="1" i="0" u="none" strike="noStrike" baseline="0" dirty="0">
                <a:solidFill>
                  <a:srgbClr val="000000"/>
                </a:solidFill>
                <a:latin typeface="+mj-lt"/>
              </a:rPr>
              <a:t> website as they are updated to ensure that the most recent information is included. </a:t>
            </a:r>
            <a:endParaRPr lang="en-US" sz="1200" dirty="0">
              <a:latin typeface="+mj-lt"/>
            </a:endParaRPr>
          </a:p>
        </p:txBody>
      </p:sp>
      <p:sp>
        <p:nvSpPr>
          <p:cNvPr id="7" name="TextBox 6">
            <a:extLst>
              <a:ext uri="{FF2B5EF4-FFF2-40B4-BE49-F238E27FC236}">
                <a16:creationId xmlns:a16="http://schemas.microsoft.com/office/drawing/2014/main" id="{80C5AC7B-396C-5620-871D-C513771712CC}"/>
              </a:ext>
            </a:extLst>
          </p:cNvPr>
          <p:cNvSpPr txBox="1"/>
          <p:nvPr/>
        </p:nvSpPr>
        <p:spPr>
          <a:xfrm>
            <a:off x="457199" y="1270645"/>
            <a:ext cx="6149083" cy="369332"/>
          </a:xfrm>
          <a:prstGeom prst="rect">
            <a:avLst/>
          </a:prstGeom>
          <a:noFill/>
        </p:spPr>
        <p:txBody>
          <a:bodyPr wrap="square" lIns="0" tIns="0" rIns="0" bIns="0" rtlCol="0">
            <a:spAutoFit/>
          </a:bodyPr>
          <a:lstStyle/>
          <a:p>
            <a:r>
              <a:rPr lang="en-US" sz="2400" b="1" i="0" u="none" strike="noStrike" baseline="0" dirty="0" err="1">
                <a:solidFill>
                  <a:schemeClr val="accent2"/>
                </a:solidFill>
                <a:latin typeface="+mj-lt"/>
              </a:rPr>
              <a:t>CalMHSA</a:t>
            </a:r>
            <a:r>
              <a:rPr lang="en-US" sz="2400" b="1" i="0" u="none" strike="noStrike" baseline="0" dirty="0">
                <a:solidFill>
                  <a:schemeClr val="accent2"/>
                </a:solidFill>
                <a:latin typeface="+mj-lt"/>
              </a:rPr>
              <a:t> Trainings for MHP for </a:t>
            </a:r>
            <a:r>
              <a:rPr lang="en-US" sz="2400" b="1" i="0" u="none" strike="noStrike" baseline="0" dirty="0" err="1">
                <a:solidFill>
                  <a:schemeClr val="accent2"/>
                </a:solidFill>
                <a:latin typeface="+mj-lt"/>
              </a:rPr>
              <a:t>CalAIM</a:t>
            </a:r>
            <a:endParaRPr lang="en-US" sz="2400" b="1" dirty="0">
              <a:solidFill>
                <a:schemeClr val="accent2"/>
              </a:solidFill>
              <a:latin typeface="+mj-lt"/>
              <a:cs typeface="Avenir Light"/>
            </a:endParaRPr>
          </a:p>
        </p:txBody>
      </p:sp>
    </p:spTree>
    <p:extLst>
      <p:ext uri="{BB962C8B-B14F-4D97-AF65-F5344CB8AC3E}">
        <p14:creationId xmlns:p14="http://schemas.microsoft.com/office/powerpoint/2010/main" val="2059395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8148D-3676-4A01-334A-CA59A8464F24}"/>
              </a:ext>
            </a:extLst>
          </p:cNvPr>
          <p:cNvSpPr>
            <a:spLocks noGrp="1"/>
          </p:cNvSpPr>
          <p:nvPr>
            <p:ph type="title"/>
          </p:nvPr>
        </p:nvSpPr>
        <p:spPr/>
        <p:txBody>
          <a:bodyPr/>
          <a:lstStyle/>
          <a:p>
            <a:r>
              <a:rPr lang="en-US" dirty="0"/>
              <a:t>Staff Requirements</a:t>
            </a:r>
          </a:p>
        </p:txBody>
      </p:sp>
      <p:sp>
        <p:nvSpPr>
          <p:cNvPr id="4" name="Content Placeholder 3">
            <a:extLst>
              <a:ext uri="{FF2B5EF4-FFF2-40B4-BE49-F238E27FC236}">
                <a16:creationId xmlns:a16="http://schemas.microsoft.com/office/drawing/2014/main" id="{95D71262-4A95-74C2-C0F1-2136E9059BC5}"/>
              </a:ext>
            </a:extLst>
          </p:cNvPr>
          <p:cNvSpPr>
            <a:spLocks noGrp="1"/>
          </p:cNvSpPr>
          <p:nvPr>
            <p:ph sz="half" idx="2"/>
          </p:nvPr>
        </p:nvSpPr>
        <p:spPr>
          <a:xfrm>
            <a:off x="457199" y="2174875"/>
            <a:ext cx="8512139" cy="3951288"/>
          </a:xfrm>
        </p:spPr>
        <p:txBody>
          <a:bodyPr>
            <a:normAutofit fontScale="92500" lnSpcReduction="20000"/>
          </a:bodyPr>
          <a:lstStyle/>
          <a:p>
            <a:r>
              <a:rPr lang="en-US" b="0" i="0" u="none" strike="noStrike" baseline="0" dirty="0" err="1">
                <a:solidFill>
                  <a:srgbClr val="000000"/>
                </a:solidFill>
                <a:latin typeface="+mj-lt"/>
              </a:rPr>
              <a:t>CalMHSA</a:t>
            </a:r>
            <a:r>
              <a:rPr lang="en-US" b="0" i="0" u="none" strike="noStrike" baseline="0" dirty="0">
                <a:solidFill>
                  <a:srgbClr val="000000"/>
                </a:solidFill>
                <a:latin typeface="+mj-lt"/>
              </a:rPr>
              <a:t> has been collaborating with DHCS on the integration of </a:t>
            </a:r>
            <a:r>
              <a:rPr lang="en-US" b="0" i="0" u="none" strike="noStrike" baseline="0" dirty="0" err="1">
                <a:solidFill>
                  <a:srgbClr val="000000"/>
                </a:solidFill>
                <a:latin typeface="+mj-lt"/>
              </a:rPr>
              <a:t>CalAIM</a:t>
            </a:r>
            <a:r>
              <a:rPr lang="en-US" b="0" i="0" u="none" strike="noStrike" baseline="0" dirty="0">
                <a:solidFill>
                  <a:srgbClr val="000000"/>
                </a:solidFill>
                <a:latin typeface="+mj-lt"/>
              </a:rPr>
              <a:t> requirements and documentation standards. Part of their process has been to create training guides and videos to support counties in implementation of updated documentation standards. The County is asking that staff listed below review the documentation guidelines, which can be found here: </a:t>
            </a:r>
            <a:r>
              <a:rPr lang="en-US" b="0" i="0" u="none" strike="noStrike" baseline="0" dirty="0">
                <a:solidFill>
                  <a:srgbClr val="0000FF"/>
                </a:solidFill>
                <a:latin typeface="+mj-lt"/>
              </a:rPr>
              <a:t>California Mental Health Services Authority | </a:t>
            </a:r>
            <a:r>
              <a:rPr lang="en-US" b="0" i="0" u="none" strike="noStrike" baseline="0" dirty="0" err="1">
                <a:solidFill>
                  <a:srgbClr val="0000FF"/>
                </a:solidFill>
                <a:latin typeface="+mj-lt"/>
              </a:rPr>
              <a:t>CalAIM</a:t>
            </a:r>
            <a:r>
              <a:rPr lang="en-US" b="0" i="0" u="none" strike="noStrike" baseline="0" dirty="0">
                <a:solidFill>
                  <a:srgbClr val="0000FF"/>
                </a:solidFill>
                <a:latin typeface="+mj-lt"/>
              </a:rPr>
              <a:t> (calmhsa.org)</a:t>
            </a:r>
            <a:r>
              <a:rPr lang="en-US" b="0" i="0" u="none" strike="noStrike" baseline="0" dirty="0">
                <a:solidFill>
                  <a:srgbClr val="000000"/>
                </a:solidFill>
                <a:latin typeface="+mj-lt"/>
              </a:rPr>
              <a:t>. The following are additional items that can be found on the </a:t>
            </a:r>
            <a:r>
              <a:rPr lang="en-US" b="0" i="0" u="none" strike="noStrike" baseline="0" dirty="0" err="1">
                <a:solidFill>
                  <a:srgbClr val="000000"/>
                </a:solidFill>
                <a:latin typeface="+mj-lt"/>
              </a:rPr>
              <a:t>CalMHSA</a:t>
            </a:r>
            <a:r>
              <a:rPr lang="en-US" b="0" i="0" u="none" strike="noStrike" baseline="0" dirty="0">
                <a:solidFill>
                  <a:srgbClr val="000000"/>
                </a:solidFill>
                <a:latin typeface="+mj-lt"/>
              </a:rPr>
              <a:t> website geared to support providers with the roll out of the </a:t>
            </a:r>
            <a:r>
              <a:rPr lang="en-US" b="0" i="0" u="none" strike="noStrike" baseline="0" dirty="0" err="1">
                <a:solidFill>
                  <a:srgbClr val="000000"/>
                </a:solidFill>
                <a:latin typeface="+mj-lt"/>
              </a:rPr>
              <a:t>CalAIM</a:t>
            </a:r>
            <a:r>
              <a:rPr lang="en-US" b="0" i="0" u="none" strike="noStrike" baseline="0" dirty="0">
                <a:solidFill>
                  <a:srgbClr val="000000"/>
                </a:solidFill>
                <a:latin typeface="+mj-lt"/>
              </a:rPr>
              <a:t> initiative: </a:t>
            </a:r>
          </a:p>
          <a:p>
            <a:r>
              <a:rPr lang="en-US" b="0" i="0" u="none" strike="noStrike" baseline="0" dirty="0" err="1">
                <a:solidFill>
                  <a:srgbClr val="0000FF"/>
                </a:solidFill>
                <a:latin typeface="+mj-lt"/>
              </a:rPr>
              <a:t>CalAIM</a:t>
            </a:r>
            <a:r>
              <a:rPr lang="en-US" b="0" i="0" u="none" strike="noStrike" baseline="0" dirty="0">
                <a:solidFill>
                  <a:srgbClr val="0000FF"/>
                </a:solidFill>
                <a:latin typeface="+mj-lt"/>
              </a:rPr>
              <a:t> Communication Materials </a:t>
            </a:r>
          </a:p>
          <a:p>
            <a:pPr marL="0" indent="0">
              <a:buNone/>
            </a:pPr>
            <a:r>
              <a:rPr lang="en-US" b="0" i="0" u="none" strike="noStrike" baseline="0" dirty="0">
                <a:solidFill>
                  <a:srgbClr val="000000"/>
                </a:solidFill>
                <a:latin typeface="+mj-lt"/>
              </a:rPr>
              <a:t>	• Communication Materials for Staff </a:t>
            </a:r>
          </a:p>
          <a:p>
            <a:pPr marL="0" indent="0">
              <a:buNone/>
            </a:pPr>
            <a:r>
              <a:rPr lang="en-US" b="0" i="0" u="none" strike="noStrike" baseline="0" dirty="0">
                <a:solidFill>
                  <a:srgbClr val="000000"/>
                </a:solidFill>
                <a:latin typeface="+mj-lt"/>
              </a:rPr>
              <a:t>	• Communication Materials for People in Care </a:t>
            </a:r>
          </a:p>
          <a:p>
            <a:pPr marL="0" indent="0">
              <a:buNone/>
            </a:pPr>
            <a:r>
              <a:rPr lang="en-US" b="0" i="0" u="none" strike="noStrike" baseline="0" dirty="0">
                <a:solidFill>
                  <a:srgbClr val="000000"/>
                </a:solidFill>
                <a:latin typeface="+mj-lt"/>
              </a:rPr>
              <a:t>	• Communication Materials for People in Care (Spanish) </a:t>
            </a:r>
          </a:p>
          <a:p>
            <a:endParaRPr lang="en-US" dirty="0"/>
          </a:p>
        </p:txBody>
      </p:sp>
      <p:sp>
        <p:nvSpPr>
          <p:cNvPr id="7" name="TextBox 6">
            <a:extLst>
              <a:ext uri="{FF2B5EF4-FFF2-40B4-BE49-F238E27FC236}">
                <a16:creationId xmlns:a16="http://schemas.microsoft.com/office/drawing/2014/main" id="{80C5AC7B-396C-5620-871D-C513771712CC}"/>
              </a:ext>
            </a:extLst>
          </p:cNvPr>
          <p:cNvSpPr txBox="1"/>
          <p:nvPr/>
        </p:nvSpPr>
        <p:spPr>
          <a:xfrm>
            <a:off x="457200" y="1500296"/>
            <a:ext cx="5338449" cy="369332"/>
          </a:xfrm>
          <a:prstGeom prst="rect">
            <a:avLst/>
          </a:prstGeom>
          <a:noFill/>
        </p:spPr>
        <p:txBody>
          <a:bodyPr wrap="none" lIns="0" tIns="0" rIns="0" bIns="0" rtlCol="0">
            <a:spAutoFit/>
          </a:bodyPr>
          <a:lstStyle/>
          <a:p>
            <a:r>
              <a:rPr lang="en-US" sz="2400" b="1" dirty="0" err="1">
                <a:solidFill>
                  <a:schemeClr val="accent2"/>
                </a:solidFill>
                <a:latin typeface="+mj-lt"/>
                <a:cs typeface="Avenir Light"/>
              </a:rPr>
              <a:t>CalMHSA</a:t>
            </a:r>
            <a:r>
              <a:rPr lang="en-US" sz="2400" b="1" dirty="0">
                <a:solidFill>
                  <a:schemeClr val="accent2"/>
                </a:solidFill>
                <a:latin typeface="+mj-lt"/>
                <a:cs typeface="Avenir Light"/>
              </a:rPr>
              <a:t> Documentation Trainings </a:t>
            </a:r>
          </a:p>
        </p:txBody>
      </p:sp>
    </p:spTree>
    <p:extLst>
      <p:ext uri="{BB962C8B-B14F-4D97-AF65-F5344CB8AC3E}">
        <p14:creationId xmlns:p14="http://schemas.microsoft.com/office/powerpoint/2010/main" val="887798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8148D-3676-4A01-334A-CA59A8464F24}"/>
              </a:ext>
            </a:extLst>
          </p:cNvPr>
          <p:cNvSpPr>
            <a:spLocks noGrp="1"/>
          </p:cNvSpPr>
          <p:nvPr>
            <p:ph type="title"/>
          </p:nvPr>
        </p:nvSpPr>
        <p:spPr/>
        <p:txBody>
          <a:bodyPr/>
          <a:lstStyle/>
          <a:p>
            <a:r>
              <a:rPr lang="en-US" dirty="0"/>
              <a:t>Staff Requirements</a:t>
            </a:r>
          </a:p>
        </p:txBody>
      </p:sp>
      <p:sp>
        <p:nvSpPr>
          <p:cNvPr id="4" name="Content Placeholder 3">
            <a:extLst>
              <a:ext uri="{FF2B5EF4-FFF2-40B4-BE49-F238E27FC236}">
                <a16:creationId xmlns:a16="http://schemas.microsoft.com/office/drawing/2014/main" id="{95D71262-4A95-74C2-C0F1-2136E9059BC5}"/>
              </a:ext>
            </a:extLst>
          </p:cNvPr>
          <p:cNvSpPr>
            <a:spLocks noGrp="1"/>
          </p:cNvSpPr>
          <p:nvPr>
            <p:ph sz="half" idx="2"/>
          </p:nvPr>
        </p:nvSpPr>
        <p:spPr>
          <a:xfrm>
            <a:off x="457199" y="1972638"/>
            <a:ext cx="8512139" cy="4885361"/>
          </a:xfrm>
        </p:spPr>
        <p:txBody>
          <a:bodyPr>
            <a:normAutofit/>
          </a:bodyPr>
          <a:lstStyle/>
          <a:p>
            <a:pPr marL="0" indent="0">
              <a:buNone/>
            </a:pPr>
            <a:r>
              <a:rPr lang="en-US" sz="1500" b="0" i="0" u="none" strike="noStrike" baseline="0" dirty="0" err="1">
                <a:solidFill>
                  <a:srgbClr val="0000FF"/>
                </a:solidFill>
                <a:latin typeface="+mj-lt"/>
              </a:rPr>
              <a:t>CalAIM</a:t>
            </a:r>
            <a:r>
              <a:rPr lang="en-US" sz="1500" b="0" i="0" u="none" strike="noStrike" baseline="0" dirty="0">
                <a:solidFill>
                  <a:srgbClr val="0000FF"/>
                </a:solidFill>
                <a:latin typeface="+mj-lt"/>
              </a:rPr>
              <a:t> Documentation Guides, Web-Based Trainings &amp; Training Dashboard </a:t>
            </a:r>
          </a:p>
          <a:p>
            <a:pPr marL="0" indent="0">
              <a:lnSpc>
                <a:spcPct val="120000"/>
              </a:lnSpc>
              <a:spcAft>
                <a:spcPts val="0"/>
              </a:spcAft>
              <a:buNone/>
            </a:pPr>
            <a:r>
              <a:rPr lang="en-US" sz="1500" b="1" i="0" u="none" strike="noStrike" baseline="0" dirty="0">
                <a:solidFill>
                  <a:srgbClr val="000000"/>
                </a:solidFill>
                <a:latin typeface="+mj-lt"/>
              </a:rPr>
              <a:t>Documentation Guides </a:t>
            </a:r>
            <a:endParaRPr lang="en-US" sz="1500" b="0" i="0" u="none" strike="noStrike" baseline="0" dirty="0">
              <a:solidFill>
                <a:srgbClr val="000000"/>
              </a:solidFill>
              <a:latin typeface="+mj-lt"/>
            </a:endParaRPr>
          </a:p>
          <a:p>
            <a:pPr marL="0" indent="0">
              <a:spcAft>
                <a:spcPts val="0"/>
              </a:spcAft>
              <a:buNone/>
            </a:pPr>
            <a:r>
              <a:rPr lang="en-US" sz="1500" b="0" i="0" u="none" strike="noStrike" baseline="0" dirty="0">
                <a:solidFill>
                  <a:srgbClr val="000000"/>
                </a:solidFill>
                <a:latin typeface="+mj-lt"/>
              </a:rPr>
              <a:t>	• MH Clinical Staff </a:t>
            </a:r>
          </a:p>
          <a:p>
            <a:pPr marL="0" indent="0">
              <a:spcAft>
                <a:spcPts val="0"/>
              </a:spcAft>
              <a:buNone/>
            </a:pPr>
            <a:r>
              <a:rPr lang="en-US" sz="1500" b="0" i="0" u="none" strike="noStrike" baseline="0" dirty="0">
                <a:solidFill>
                  <a:srgbClr val="000000"/>
                </a:solidFill>
                <a:latin typeface="+mj-lt"/>
              </a:rPr>
              <a:t>	• MH Certified Peer Support Specialists </a:t>
            </a:r>
          </a:p>
          <a:p>
            <a:pPr marL="0" indent="0">
              <a:spcAft>
                <a:spcPts val="0"/>
              </a:spcAft>
              <a:buNone/>
            </a:pPr>
            <a:r>
              <a:rPr lang="en-US" sz="1500" b="0" i="0" u="none" strike="noStrike" baseline="0" dirty="0">
                <a:solidFill>
                  <a:srgbClr val="000000"/>
                </a:solidFill>
                <a:latin typeface="+mj-lt"/>
              </a:rPr>
              <a:t>	• MH MHRS &amp; Other Staff </a:t>
            </a:r>
          </a:p>
          <a:p>
            <a:pPr marL="0" indent="0">
              <a:spcAft>
                <a:spcPts val="0"/>
              </a:spcAft>
              <a:buNone/>
            </a:pPr>
            <a:r>
              <a:rPr lang="en-US" sz="1500" b="0" i="0" u="none" strike="noStrike" baseline="0" dirty="0">
                <a:solidFill>
                  <a:srgbClr val="000000"/>
                </a:solidFill>
                <a:latin typeface="+mj-lt"/>
              </a:rPr>
              <a:t>	• MH Medical Staff </a:t>
            </a:r>
          </a:p>
          <a:p>
            <a:pPr marL="344487" lvl="1" indent="0">
              <a:spcAft>
                <a:spcPts val="0"/>
              </a:spcAft>
              <a:buNone/>
            </a:pPr>
            <a:r>
              <a:rPr lang="en-US" sz="1500" b="0" i="0" u="none" strike="noStrike" baseline="0" dirty="0">
                <a:solidFill>
                  <a:srgbClr val="000000"/>
                </a:solidFill>
                <a:latin typeface="+mj-lt"/>
              </a:rPr>
              <a:t>   • SUD Clinical Staff </a:t>
            </a:r>
          </a:p>
          <a:p>
            <a:pPr marL="0" indent="0">
              <a:spcAft>
                <a:spcPts val="0"/>
              </a:spcAft>
              <a:buNone/>
            </a:pPr>
            <a:r>
              <a:rPr lang="en-US" sz="1500" b="0" i="0" u="none" strike="noStrike" baseline="0" dirty="0">
                <a:solidFill>
                  <a:srgbClr val="000000"/>
                </a:solidFill>
                <a:latin typeface="+mj-lt"/>
              </a:rPr>
              <a:t>	• SUD Certified Peer Support Specialists </a:t>
            </a:r>
          </a:p>
          <a:p>
            <a:pPr marL="0" indent="0">
              <a:spcAft>
                <a:spcPts val="0"/>
              </a:spcAft>
              <a:buNone/>
            </a:pPr>
            <a:r>
              <a:rPr lang="en-US" sz="1500" b="0" i="0" u="none" strike="noStrike" baseline="0" dirty="0">
                <a:solidFill>
                  <a:srgbClr val="000000"/>
                </a:solidFill>
                <a:latin typeface="+mj-lt"/>
              </a:rPr>
              <a:t>	• SUD AOD Counselors </a:t>
            </a:r>
          </a:p>
          <a:p>
            <a:pPr marL="0" indent="0">
              <a:spcAft>
                <a:spcPts val="0"/>
              </a:spcAft>
              <a:buNone/>
            </a:pPr>
            <a:r>
              <a:rPr lang="en-US" sz="1500" b="0" i="0" u="none" strike="noStrike" baseline="0" dirty="0">
                <a:solidFill>
                  <a:srgbClr val="000000"/>
                </a:solidFill>
                <a:latin typeface="+mj-lt"/>
              </a:rPr>
              <a:t>	• SUD Medical Staff </a:t>
            </a:r>
          </a:p>
          <a:p>
            <a:pPr marL="0" indent="0">
              <a:spcAft>
                <a:spcPts val="0"/>
              </a:spcAft>
              <a:buNone/>
            </a:pPr>
            <a:endParaRPr lang="en-US" sz="1500" dirty="0">
              <a:solidFill>
                <a:srgbClr val="000000"/>
              </a:solidFill>
              <a:latin typeface="+mj-lt"/>
            </a:endParaRPr>
          </a:p>
          <a:p>
            <a:pPr marL="0" indent="0">
              <a:spcAft>
                <a:spcPts val="0"/>
              </a:spcAft>
              <a:buNone/>
            </a:pPr>
            <a:r>
              <a:rPr lang="en-US" sz="1500" b="1" i="0" u="none" strike="noStrike" baseline="0" dirty="0">
                <a:solidFill>
                  <a:srgbClr val="000000"/>
                </a:solidFill>
                <a:latin typeface="+mj-lt"/>
              </a:rPr>
              <a:t>Training Dashboard </a:t>
            </a:r>
            <a:endParaRPr lang="en-US" sz="1500" b="0" i="0" u="none" strike="noStrike" baseline="0" dirty="0">
              <a:solidFill>
                <a:srgbClr val="000000"/>
              </a:solidFill>
              <a:latin typeface="+mj-lt"/>
            </a:endParaRPr>
          </a:p>
          <a:p>
            <a:pPr marL="0" indent="0">
              <a:spcAft>
                <a:spcPts val="0"/>
              </a:spcAft>
              <a:buNone/>
            </a:pPr>
            <a:r>
              <a:rPr lang="en-US" sz="1500" b="0" i="0" u="none" strike="noStrike" baseline="0" dirty="0">
                <a:solidFill>
                  <a:srgbClr val="000000"/>
                </a:solidFill>
                <a:latin typeface="+mj-lt"/>
              </a:rPr>
              <a:t>	• Option to “Download data” (into an Excel spreadsheet) at the bottom of the webpage </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endParaRPr lang="en-US" sz="1800" b="0" i="0" u="none" strike="noStrike" baseline="0" dirty="0">
              <a:solidFill>
                <a:srgbClr val="000000"/>
              </a:solidFill>
              <a:latin typeface="Calibri" panose="020F0502020204030204" pitchFamily="34" charset="0"/>
            </a:endParaRPr>
          </a:p>
          <a:p>
            <a:pPr marL="0" indent="0">
              <a:buNone/>
            </a:pPr>
            <a:endParaRPr lang="en-US" sz="1800" b="0" i="0" u="none" strike="noStrike" baseline="0" dirty="0">
              <a:solidFill>
                <a:srgbClr val="000000"/>
              </a:solidFill>
              <a:latin typeface="Calibri" panose="020F0502020204030204" pitchFamily="34" charset="0"/>
            </a:endParaRPr>
          </a:p>
          <a:p>
            <a:endParaRPr lang="en-US" dirty="0"/>
          </a:p>
        </p:txBody>
      </p:sp>
      <p:sp>
        <p:nvSpPr>
          <p:cNvPr id="7" name="TextBox 6">
            <a:extLst>
              <a:ext uri="{FF2B5EF4-FFF2-40B4-BE49-F238E27FC236}">
                <a16:creationId xmlns:a16="http://schemas.microsoft.com/office/drawing/2014/main" id="{80C5AC7B-396C-5620-871D-C513771712CC}"/>
              </a:ext>
            </a:extLst>
          </p:cNvPr>
          <p:cNvSpPr txBox="1"/>
          <p:nvPr/>
        </p:nvSpPr>
        <p:spPr>
          <a:xfrm>
            <a:off x="457200" y="1500296"/>
            <a:ext cx="6909392" cy="369332"/>
          </a:xfrm>
          <a:prstGeom prst="rect">
            <a:avLst/>
          </a:prstGeom>
          <a:noFill/>
        </p:spPr>
        <p:txBody>
          <a:bodyPr wrap="none" lIns="0" tIns="0" rIns="0" bIns="0" rtlCol="0">
            <a:spAutoFit/>
          </a:bodyPr>
          <a:lstStyle/>
          <a:p>
            <a:r>
              <a:rPr lang="en-US" sz="2400" b="1" dirty="0" err="1">
                <a:solidFill>
                  <a:schemeClr val="accent2"/>
                </a:solidFill>
                <a:latin typeface="+mj-lt"/>
                <a:cs typeface="Avenir Light"/>
              </a:rPr>
              <a:t>CalMHSA</a:t>
            </a:r>
            <a:r>
              <a:rPr lang="en-US" sz="2400" b="1" dirty="0">
                <a:solidFill>
                  <a:schemeClr val="accent2"/>
                </a:solidFill>
                <a:latin typeface="+mj-lt"/>
                <a:cs typeface="Avenir Light"/>
              </a:rPr>
              <a:t> Documentation Trainings (continued)</a:t>
            </a:r>
          </a:p>
        </p:txBody>
      </p:sp>
    </p:spTree>
    <p:extLst>
      <p:ext uri="{BB962C8B-B14F-4D97-AF65-F5344CB8AC3E}">
        <p14:creationId xmlns:p14="http://schemas.microsoft.com/office/powerpoint/2010/main" val="4221295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8148D-3676-4A01-334A-CA59A8464F24}"/>
              </a:ext>
            </a:extLst>
          </p:cNvPr>
          <p:cNvSpPr>
            <a:spLocks noGrp="1"/>
          </p:cNvSpPr>
          <p:nvPr>
            <p:ph type="title"/>
          </p:nvPr>
        </p:nvSpPr>
        <p:spPr/>
        <p:txBody>
          <a:bodyPr/>
          <a:lstStyle/>
          <a:p>
            <a:r>
              <a:rPr lang="en-US" dirty="0"/>
              <a:t>Staff Requirements</a:t>
            </a:r>
          </a:p>
        </p:txBody>
      </p:sp>
      <p:sp>
        <p:nvSpPr>
          <p:cNvPr id="4" name="Content Placeholder 3">
            <a:extLst>
              <a:ext uri="{FF2B5EF4-FFF2-40B4-BE49-F238E27FC236}">
                <a16:creationId xmlns:a16="http://schemas.microsoft.com/office/drawing/2014/main" id="{95D71262-4A95-74C2-C0F1-2136E9059BC5}"/>
              </a:ext>
            </a:extLst>
          </p:cNvPr>
          <p:cNvSpPr>
            <a:spLocks noGrp="1"/>
          </p:cNvSpPr>
          <p:nvPr>
            <p:ph sz="half" idx="2"/>
          </p:nvPr>
        </p:nvSpPr>
        <p:spPr>
          <a:xfrm>
            <a:off x="457199" y="2126751"/>
            <a:ext cx="8512139" cy="4885361"/>
          </a:xfrm>
        </p:spPr>
        <p:txBody>
          <a:bodyPr>
            <a:normAutofit/>
          </a:bodyPr>
          <a:lstStyle/>
          <a:p>
            <a:pPr marL="0" indent="0">
              <a:lnSpc>
                <a:spcPct val="120000"/>
              </a:lnSpc>
              <a:spcAft>
                <a:spcPts val="0"/>
              </a:spcAft>
              <a:buNone/>
            </a:pPr>
            <a:r>
              <a:rPr lang="en-US" sz="1500" b="0" i="0" u="none" strike="noStrike" baseline="0" dirty="0" err="1">
                <a:solidFill>
                  <a:srgbClr val="0000FF"/>
                </a:solidFill>
                <a:latin typeface="+mj-lt"/>
              </a:rPr>
              <a:t>CalAIM</a:t>
            </a:r>
            <a:r>
              <a:rPr lang="en-US" sz="1500" b="0" i="0" u="none" strike="noStrike" baseline="0" dirty="0">
                <a:solidFill>
                  <a:srgbClr val="0000FF"/>
                </a:solidFill>
                <a:latin typeface="+mj-lt"/>
              </a:rPr>
              <a:t> Policies &amp; Procedures and Attestations </a:t>
            </a:r>
          </a:p>
          <a:p>
            <a:pPr marL="0" indent="0">
              <a:spcAft>
                <a:spcPts val="0"/>
              </a:spcAft>
              <a:buNone/>
            </a:pPr>
            <a:r>
              <a:rPr lang="en-US" sz="1500" b="0" i="0" u="none" strike="noStrike" baseline="0" dirty="0">
                <a:solidFill>
                  <a:srgbClr val="000000"/>
                </a:solidFill>
                <a:latin typeface="+mj-lt"/>
              </a:rPr>
              <a:t>	• P&amp;P Attestation for BHINs 21-071, 21-073 &amp; 21-075 </a:t>
            </a:r>
          </a:p>
          <a:p>
            <a:pPr marL="0" indent="0">
              <a:spcAft>
                <a:spcPts val="0"/>
              </a:spcAft>
              <a:buNone/>
            </a:pPr>
            <a:r>
              <a:rPr lang="en-US" sz="1500" b="0" i="0" u="none" strike="noStrike" baseline="0" dirty="0">
                <a:solidFill>
                  <a:srgbClr val="000000"/>
                </a:solidFill>
                <a:latin typeface="+mj-lt"/>
              </a:rPr>
              <a:t>	• P&amp;P Attestation for BHIN 22-011 No Wrong Door </a:t>
            </a:r>
          </a:p>
          <a:p>
            <a:pPr marL="0" indent="0">
              <a:spcAft>
                <a:spcPts val="0"/>
              </a:spcAft>
              <a:buNone/>
            </a:pPr>
            <a:r>
              <a:rPr lang="en-US" sz="1500" b="0" i="0" u="none" strike="noStrike" baseline="0" dirty="0">
                <a:solidFill>
                  <a:srgbClr val="000000"/>
                </a:solidFill>
                <a:latin typeface="+mj-lt"/>
              </a:rPr>
              <a:t>	• P&amp;P Attestation for BHIN 22-019 Documentation requirements for all SMHS, DMC, and DMC-</a:t>
            </a:r>
          </a:p>
          <a:p>
            <a:pPr marL="0" indent="0">
              <a:spcAft>
                <a:spcPts val="0"/>
              </a:spcAft>
              <a:buNone/>
            </a:pPr>
            <a:r>
              <a:rPr lang="en-US" sz="1500" dirty="0">
                <a:solidFill>
                  <a:srgbClr val="000000"/>
                </a:solidFill>
                <a:latin typeface="+mj-lt"/>
              </a:rPr>
              <a:t>           </a:t>
            </a:r>
            <a:r>
              <a:rPr lang="en-US" sz="1500" b="0" i="0" u="none" strike="noStrike" baseline="0" dirty="0">
                <a:solidFill>
                  <a:srgbClr val="000000"/>
                </a:solidFill>
                <a:latin typeface="+mj-lt"/>
              </a:rPr>
              <a:t>ODS Services </a:t>
            </a:r>
          </a:p>
          <a:p>
            <a:pPr marL="0" indent="0">
              <a:spcAft>
                <a:spcPts val="0"/>
              </a:spcAft>
              <a:buNone/>
            </a:pPr>
            <a:r>
              <a:rPr lang="en-US" sz="1500" b="0" i="0" u="none" strike="noStrike" baseline="0" dirty="0">
                <a:solidFill>
                  <a:srgbClr val="000000"/>
                </a:solidFill>
                <a:latin typeface="+mj-lt"/>
              </a:rPr>
              <a:t>	• Medical Necessity Determination and Level of Care Determination </a:t>
            </a:r>
          </a:p>
          <a:p>
            <a:pPr marL="0" indent="0">
              <a:spcAft>
                <a:spcPts val="0"/>
              </a:spcAft>
              <a:buNone/>
            </a:pPr>
            <a:r>
              <a:rPr lang="en-US" sz="1500" b="0" i="0" u="none" strike="noStrike" baseline="0" dirty="0">
                <a:solidFill>
                  <a:srgbClr val="000000"/>
                </a:solidFill>
                <a:latin typeface="+mj-lt"/>
              </a:rPr>
              <a:t>	• Requirements for Drug Medi-Cal (DMC) Treatment Program Services (BHIN 21-071) </a:t>
            </a:r>
          </a:p>
          <a:p>
            <a:pPr marL="0" indent="0">
              <a:spcAft>
                <a:spcPts val="0"/>
              </a:spcAft>
              <a:buNone/>
            </a:pPr>
            <a:r>
              <a:rPr lang="en-US" sz="1500" b="0" i="0" u="none" strike="noStrike" baseline="0" dirty="0">
                <a:solidFill>
                  <a:srgbClr val="000000"/>
                </a:solidFill>
                <a:latin typeface="+mj-lt"/>
              </a:rPr>
              <a:t>	• Criteria for Beneficiary Access to SMHS, Medical Necessity and Other Coverage   </a:t>
            </a:r>
          </a:p>
          <a:p>
            <a:pPr marL="0" indent="0">
              <a:spcAft>
                <a:spcPts val="0"/>
              </a:spcAft>
              <a:buNone/>
            </a:pPr>
            <a:r>
              <a:rPr lang="en-US" sz="1500" dirty="0">
                <a:solidFill>
                  <a:srgbClr val="000000"/>
                </a:solidFill>
                <a:latin typeface="+mj-lt"/>
              </a:rPr>
              <a:t>            </a:t>
            </a:r>
            <a:r>
              <a:rPr lang="en-US" sz="1500" b="0" i="0" u="none" strike="noStrike" baseline="0" dirty="0">
                <a:solidFill>
                  <a:srgbClr val="000000"/>
                </a:solidFill>
                <a:latin typeface="+mj-lt"/>
              </a:rPr>
              <a:t>Requirements (BHIN 21-073) </a:t>
            </a:r>
          </a:p>
          <a:p>
            <a:pPr marL="0" indent="0">
              <a:spcAft>
                <a:spcPts val="0"/>
              </a:spcAft>
              <a:buNone/>
            </a:pPr>
            <a:r>
              <a:rPr lang="en-US" sz="1500" b="0" i="0" u="none" strike="noStrike" baseline="0" dirty="0">
                <a:solidFill>
                  <a:srgbClr val="000000"/>
                </a:solidFill>
                <a:latin typeface="+mj-lt"/>
              </a:rPr>
              <a:t>	• Drug Medi-Cal Organized Delivery System Requirements for the period of 2022-2026  </a:t>
            </a:r>
          </a:p>
          <a:p>
            <a:pPr marL="0" indent="0">
              <a:spcAft>
                <a:spcPts val="0"/>
              </a:spcAft>
              <a:buNone/>
            </a:pPr>
            <a:r>
              <a:rPr lang="en-US" sz="1500" dirty="0">
                <a:solidFill>
                  <a:srgbClr val="000000"/>
                </a:solidFill>
                <a:latin typeface="+mj-lt"/>
              </a:rPr>
              <a:t>           </a:t>
            </a:r>
            <a:r>
              <a:rPr lang="en-US" sz="1500" b="0" i="0" u="none" strike="noStrike" baseline="0" dirty="0">
                <a:solidFill>
                  <a:srgbClr val="000000"/>
                </a:solidFill>
                <a:latin typeface="+mj-lt"/>
              </a:rPr>
              <a:t>(BHIN 21-075) </a:t>
            </a:r>
          </a:p>
          <a:p>
            <a:pPr marL="0" indent="0">
              <a:spcAft>
                <a:spcPts val="0"/>
              </a:spcAft>
              <a:buNone/>
            </a:pPr>
            <a:r>
              <a:rPr lang="en-US" sz="1500" b="0" i="0" u="none" strike="noStrike" baseline="0" dirty="0">
                <a:solidFill>
                  <a:srgbClr val="000000"/>
                </a:solidFill>
                <a:latin typeface="+mj-lt"/>
              </a:rPr>
              <a:t>	• Documentation Requirements for all SMHS (BHIN 22-019) </a:t>
            </a:r>
          </a:p>
          <a:p>
            <a:pPr marL="0" indent="0">
              <a:spcAft>
                <a:spcPts val="0"/>
              </a:spcAft>
              <a:buNone/>
            </a:pPr>
            <a:r>
              <a:rPr lang="en-US" sz="1500" b="0" i="0" u="none" strike="noStrike" baseline="0" dirty="0">
                <a:solidFill>
                  <a:srgbClr val="000000"/>
                </a:solidFill>
                <a:latin typeface="+mj-lt"/>
              </a:rPr>
              <a:t>	• No Wrong Door (BHIN 22-011) </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endParaRPr lang="en-US" sz="1800" b="0" i="0" u="none" strike="noStrike" baseline="0" dirty="0">
              <a:solidFill>
                <a:srgbClr val="000000"/>
              </a:solidFill>
              <a:latin typeface="Calibri" panose="020F0502020204030204" pitchFamily="34" charset="0"/>
            </a:endParaRPr>
          </a:p>
          <a:p>
            <a:pPr marL="0" indent="0">
              <a:buNone/>
            </a:pPr>
            <a:endParaRPr lang="en-US" sz="1800" b="0" i="0" u="none" strike="noStrike" baseline="0" dirty="0">
              <a:solidFill>
                <a:srgbClr val="000000"/>
              </a:solidFill>
              <a:latin typeface="Calibri" panose="020F0502020204030204" pitchFamily="34" charset="0"/>
            </a:endParaRPr>
          </a:p>
          <a:p>
            <a:endParaRPr lang="en-US" dirty="0"/>
          </a:p>
        </p:txBody>
      </p:sp>
      <p:sp>
        <p:nvSpPr>
          <p:cNvPr id="7" name="TextBox 6">
            <a:extLst>
              <a:ext uri="{FF2B5EF4-FFF2-40B4-BE49-F238E27FC236}">
                <a16:creationId xmlns:a16="http://schemas.microsoft.com/office/drawing/2014/main" id="{80C5AC7B-396C-5620-871D-C513771712CC}"/>
              </a:ext>
            </a:extLst>
          </p:cNvPr>
          <p:cNvSpPr txBox="1"/>
          <p:nvPr/>
        </p:nvSpPr>
        <p:spPr>
          <a:xfrm>
            <a:off x="457200" y="1500296"/>
            <a:ext cx="6994351" cy="369332"/>
          </a:xfrm>
          <a:prstGeom prst="rect">
            <a:avLst/>
          </a:prstGeom>
          <a:noFill/>
        </p:spPr>
        <p:txBody>
          <a:bodyPr wrap="none" lIns="0" tIns="0" rIns="0" bIns="0" rtlCol="0">
            <a:spAutoFit/>
          </a:bodyPr>
          <a:lstStyle/>
          <a:p>
            <a:r>
              <a:rPr lang="en-US" sz="2400" b="1" dirty="0" err="1">
                <a:solidFill>
                  <a:schemeClr val="accent2"/>
                </a:solidFill>
                <a:latin typeface="+mj-lt"/>
                <a:cs typeface="Avenir Light"/>
              </a:rPr>
              <a:t>CalMHSA</a:t>
            </a:r>
            <a:r>
              <a:rPr lang="en-US" sz="2400" b="1" dirty="0">
                <a:solidFill>
                  <a:schemeClr val="accent2"/>
                </a:solidFill>
                <a:latin typeface="+mj-lt"/>
                <a:cs typeface="Avenir Light"/>
              </a:rPr>
              <a:t> Documentation Trainings (continued) </a:t>
            </a:r>
          </a:p>
        </p:txBody>
      </p:sp>
    </p:spTree>
    <p:extLst>
      <p:ext uri="{BB962C8B-B14F-4D97-AF65-F5344CB8AC3E}">
        <p14:creationId xmlns:p14="http://schemas.microsoft.com/office/powerpoint/2010/main" val="1465021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 </a:t>
            </a:r>
          </a:p>
        </p:txBody>
      </p:sp>
      <p:sp>
        <p:nvSpPr>
          <p:cNvPr id="4" name="Content Placeholder 3"/>
          <p:cNvSpPr>
            <a:spLocks noGrp="1"/>
          </p:cNvSpPr>
          <p:nvPr>
            <p:ph idx="1"/>
          </p:nvPr>
        </p:nvSpPr>
        <p:spPr>
          <a:xfrm>
            <a:off x="612322" y="1371601"/>
            <a:ext cx="7478485" cy="4416246"/>
          </a:xfrm>
        </p:spPr>
        <p:txBody>
          <a:bodyPr>
            <a:normAutofit fontScale="92500"/>
          </a:bodyPr>
          <a:lstStyle/>
          <a:p>
            <a:pPr marL="0" indent="0">
              <a:buNone/>
            </a:pPr>
            <a:r>
              <a:rPr lang="en-US" sz="2000" dirty="0"/>
              <a:t>This orientation will cover the following topics:</a:t>
            </a:r>
          </a:p>
          <a:p>
            <a:pPr lvl="2"/>
            <a:r>
              <a:rPr lang="en-US" altLang="en-US" dirty="0"/>
              <a:t>Federal and State statutes and regulations</a:t>
            </a:r>
          </a:p>
          <a:p>
            <a:pPr lvl="2"/>
            <a:r>
              <a:rPr lang="en-US" altLang="en-US" dirty="0"/>
              <a:t>Documentation Requirements and Uniform Clinical Records</a:t>
            </a:r>
          </a:p>
          <a:p>
            <a:pPr lvl="2"/>
            <a:r>
              <a:rPr lang="en-US" altLang="en-US" dirty="0"/>
              <a:t>Staff Requirements</a:t>
            </a:r>
          </a:p>
          <a:p>
            <a:pPr lvl="2"/>
            <a:r>
              <a:rPr lang="en-US" altLang="en-US" dirty="0"/>
              <a:t>Highlights from the Organizational Provider Operations Handbook (OPOH)</a:t>
            </a:r>
          </a:p>
          <a:p>
            <a:pPr lvl="2"/>
            <a:r>
              <a:rPr lang="en-US" altLang="en-US" dirty="0"/>
              <a:t>Quality Improvement Programs</a:t>
            </a:r>
          </a:p>
          <a:p>
            <a:pPr lvl="2"/>
            <a:r>
              <a:rPr lang="en-US" altLang="en-US" dirty="0"/>
              <a:t>Beneficiary Satisfaction Surveys</a:t>
            </a:r>
          </a:p>
          <a:p>
            <a:pPr lvl="2"/>
            <a:r>
              <a:rPr lang="en-US" altLang="en-US" dirty="0"/>
              <a:t>Confidentiality </a:t>
            </a:r>
          </a:p>
          <a:p>
            <a:pPr lvl="2"/>
            <a:r>
              <a:rPr lang="en-US" altLang="en-US" dirty="0"/>
              <a:t>Beneficiary Grievances and Rights</a:t>
            </a:r>
          </a:p>
          <a:p>
            <a:pPr marL="688975" lvl="2" indent="0">
              <a:buNone/>
            </a:pPr>
            <a:endParaRPr lang="en-US" altLang="en-US" dirty="0"/>
          </a:p>
          <a:p>
            <a:pPr lvl="1" indent="0">
              <a:buNone/>
            </a:pPr>
            <a:endParaRPr lang="en-US" dirty="0"/>
          </a:p>
          <a:p>
            <a:pPr marL="1546225" lvl="3" indent="-285750">
              <a:buFont typeface="Arial" panose="020B0604020202020204" pitchFamily="34" charset="0"/>
              <a:buChar char="•"/>
            </a:pPr>
            <a:endParaRPr lang="en-US" dirty="0"/>
          </a:p>
        </p:txBody>
      </p:sp>
    </p:spTree>
    <p:extLst>
      <p:ext uri="{BB962C8B-B14F-4D97-AF65-F5344CB8AC3E}">
        <p14:creationId xmlns:p14="http://schemas.microsoft.com/office/powerpoint/2010/main" val="402727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C5B1E6D-7FBB-4634-84ED-CD372FE8090E}"/>
              </a:ext>
            </a:extLst>
          </p:cNvPr>
          <p:cNvSpPr>
            <a:spLocks noGrp="1" noChangeArrowheads="1"/>
          </p:cNvSpPr>
          <p:nvPr>
            <p:ph type="title"/>
          </p:nvPr>
        </p:nvSpPr>
        <p:spPr>
          <a:xfrm>
            <a:off x="179349" y="269002"/>
            <a:ext cx="6057064" cy="741362"/>
          </a:xfrm>
        </p:spPr>
        <p:txBody>
          <a:bodyPr/>
          <a:lstStyle/>
          <a:p>
            <a:pPr eaLnBrk="1" hangingPunct="1"/>
            <a:r>
              <a:rPr lang="en-US" altLang="en-US" sz="2400" dirty="0"/>
              <a:t>Staff requirements </a:t>
            </a:r>
          </a:p>
        </p:txBody>
      </p:sp>
      <p:sp>
        <p:nvSpPr>
          <p:cNvPr id="35843" name="Rectangle 3">
            <a:extLst>
              <a:ext uri="{FF2B5EF4-FFF2-40B4-BE49-F238E27FC236}">
                <a16:creationId xmlns:a16="http://schemas.microsoft.com/office/drawing/2014/main" id="{5EEBA057-32FB-416E-BA89-0375443B86B7}"/>
              </a:ext>
            </a:extLst>
          </p:cNvPr>
          <p:cNvSpPr>
            <a:spLocks noGrp="1" noChangeArrowheads="1"/>
          </p:cNvSpPr>
          <p:nvPr>
            <p:ph type="body" idx="1"/>
          </p:nvPr>
        </p:nvSpPr>
        <p:spPr>
          <a:xfrm>
            <a:off x="575128" y="2902225"/>
            <a:ext cx="7993743" cy="4880143"/>
          </a:xfrm>
        </p:spPr>
        <p:txBody>
          <a:bodyPr>
            <a:normAutofit/>
          </a:bodyPr>
          <a:lstStyle/>
          <a:p>
            <a:pPr eaLnBrk="1" hangingPunct="1"/>
            <a:r>
              <a:rPr lang="en-US" altLang="en-US" sz="2000" dirty="0"/>
              <a:t>Programs are required to have approved Medicare Provider Numbers known as PTAN for Psychiatrist, LCSW, Licensed Psychologist and Nurse Practitioners</a:t>
            </a:r>
          </a:p>
          <a:p>
            <a:pPr eaLnBrk="1" hangingPunct="1"/>
            <a:r>
              <a:rPr lang="en-US" altLang="en-US" sz="2000" dirty="0"/>
              <a:t>Programs must have Medicare eligible providers to provide services</a:t>
            </a:r>
          </a:p>
          <a:p>
            <a:pPr eaLnBrk="1" hangingPunct="1"/>
            <a:r>
              <a:rPr lang="en-US" altLang="en-US" sz="2000" dirty="0"/>
              <a:t>CMS 855 I and CMS 855R are required to be completed and submitted  to the Medicare Intermediary Noridian</a:t>
            </a:r>
          </a:p>
          <a:p>
            <a:pPr eaLnBrk="1" hangingPunct="1"/>
            <a:r>
              <a:rPr lang="en-US" altLang="en-US" sz="2000" dirty="0"/>
              <a:t>There are specific documentation requirements for Medicare</a:t>
            </a:r>
          </a:p>
          <a:p>
            <a:pPr eaLnBrk="1" hangingPunct="1"/>
            <a:endParaRPr lang="en-US" altLang="en-US" sz="2000" dirty="0"/>
          </a:p>
        </p:txBody>
      </p:sp>
      <p:sp>
        <p:nvSpPr>
          <p:cNvPr id="3" name="TextBox 2">
            <a:extLst>
              <a:ext uri="{FF2B5EF4-FFF2-40B4-BE49-F238E27FC236}">
                <a16:creationId xmlns:a16="http://schemas.microsoft.com/office/drawing/2014/main" id="{BC8DBECF-5AA9-2B9A-8C87-C1C98FC03643}"/>
              </a:ext>
            </a:extLst>
          </p:cNvPr>
          <p:cNvSpPr txBox="1"/>
          <p:nvPr/>
        </p:nvSpPr>
        <p:spPr>
          <a:xfrm>
            <a:off x="575129" y="1658319"/>
            <a:ext cx="7406498" cy="769441"/>
          </a:xfrm>
          <a:prstGeom prst="rect">
            <a:avLst/>
          </a:prstGeom>
          <a:noFill/>
        </p:spPr>
        <p:txBody>
          <a:bodyPr wrap="square">
            <a:spAutoFit/>
          </a:bodyPr>
          <a:lstStyle/>
          <a:p>
            <a:r>
              <a:rPr lang="en-US" altLang="en-US" sz="2200" b="1" dirty="0">
                <a:solidFill>
                  <a:schemeClr val="accent2"/>
                </a:solidFill>
              </a:rPr>
              <a:t>Requirements for Programs that May Serve Clients with Medicare</a:t>
            </a:r>
            <a:endParaRPr lang="en-US" sz="2200" b="1" dirty="0">
              <a:solidFill>
                <a:schemeClr val="accent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500D-294A-4218-8E39-33CC714D48B6}"/>
              </a:ext>
            </a:extLst>
          </p:cNvPr>
          <p:cNvSpPr>
            <a:spLocks noGrp="1"/>
          </p:cNvSpPr>
          <p:nvPr>
            <p:ph type="title"/>
          </p:nvPr>
        </p:nvSpPr>
        <p:spPr/>
        <p:txBody>
          <a:bodyPr/>
          <a:lstStyle/>
          <a:p>
            <a:r>
              <a:rPr lang="en-US" dirty="0"/>
              <a:t>Staff Requirements</a:t>
            </a:r>
          </a:p>
        </p:txBody>
      </p:sp>
      <p:sp>
        <p:nvSpPr>
          <p:cNvPr id="4" name="Content Placeholder 3">
            <a:extLst>
              <a:ext uri="{FF2B5EF4-FFF2-40B4-BE49-F238E27FC236}">
                <a16:creationId xmlns:a16="http://schemas.microsoft.com/office/drawing/2014/main" id="{908AB224-EAF4-4495-A55B-B30AFF356729}"/>
              </a:ext>
            </a:extLst>
          </p:cNvPr>
          <p:cNvSpPr>
            <a:spLocks noGrp="1"/>
          </p:cNvSpPr>
          <p:nvPr>
            <p:ph idx="1"/>
          </p:nvPr>
        </p:nvSpPr>
        <p:spPr>
          <a:xfrm>
            <a:off x="349322" y="1720921"/>
            <a:ext cx="8337478" cy="5137079"/>
          </a:xfrm>
        </p:spPr>
        <p:txBody>
          <a:bodyPr>
            <a:normAutofit fontScale="85000" lnSpcReduction="20000"/>
          </a:bodyPr>
          <a:lstStyle/>
          <a:p>
            <a:r>
              <a:rPr lang="en-US" altLang="en-US" sz="2600" dirty="0"/>
              <a:t>Staff must also have access to the County’s Management Information System (MIS), which is called CCBH and must also have a CCBH Staff ID</a:t>
            </a:r>
          </a:p>
          <a:p>
            <a:pPr>
              <a:buNone/>
            </a:pPr>
            <a:endParaRPr lang="en-US" altLang="en-US" sz="2600" dirty="0"/>
          </a:p>
          <a:p>
            <a:r>
              <a:rPr lang="en-US" altLang="en-US" sz="2600" dirty="0"/>
              <a:t>To gain access to CCBH, staff must:</a:t>
            </a:r>
          </a:p>
          <a:p>
            <a:pPr lvl="1"/>
            <a:r>
              <a:rPr lang="en-US" altLang="en-US" sz="2600" dirty="0"/>
              <a:t>Submit an “ARF” (Access Request Form) by the program manager and send it to the MIS unit to receive staff CCBH ID and CCBH Password  (Program Managers are also responsible to notify the MIS unit when staff terminates, so they no longer have access to CCBH.)</a:t>
            </a:r>
          </a:p>
          <a:p>
            <a:endParaRPr lang="en-US" dirty="0"/>
          </a:p>
        </p:txBody>
      </p:sp>
    </p:spTree>
    <p:extLst>
      <p:ext uri="{BB962C8B-B14F-4D97-AF65-F5344CB8AC3E}">
        <p14:creationId xmlns:p14="http://schemas.microsoft.com/office/powerpoint/2010/main" val="81250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ECBC5-1FB2-460F-800C-76A5FA4BEEE7}"/>
              </a:ext>
            </a:extLst>
          </p:cNvPr>
          <p:cNvSpPr>
            <a:spLocks noGrp="1"/>
          </p:cNvSpPr>
          <p:nvPr>
            <p:ph type="title"/>
          </p:nvPr>
        </p:nvSpPr>
        <p:spPr/>
        <p:txBody>
          <a:bodyPr/>
          <a:lstStyle/>
          <a:p>
            <a:r>
              <a:rPr lang="en-US" dirty="0"/>
              <a:t>Staff Requirements</a:t>
            </a:r>
          </a:p>
        </p:txBody>
      </p:sp>
      <p:sp>
        <p:nvSpPr>
          <p:cNvPr id="4" name="Content Placeholder 3">
            <a:extLst>
              <a:ext uri="{FF2B5EF4-FFF2-40B4-BE49-F238E27FC236}">
                <a16:creationId xmlns:a16="http://schemas.microsoft.com/office/drawing/2014/main" id="{53435B6E-C603-4794-957E-69D5E7BF97B4}"/>
              </a:ext>
            </a:extLst>
          </p:cNvPr>
          <p:cNvSpPr>
            <a:spLocks noGrp="1"/>
          </p:cNvSpPr>
          <p:nvPr>
            <p:ph idx="1"/>
          </p:nvPr>
        </p:nvSpPr>
        <p:spPr>
          <a:xfrm>
            <a:off x="693056" y="1232898"/>
            <a:ext cx="7993743" cy="5625101"/>
          </a:xfrm>
        </p:spPr>
        <p:txBody>
          <a:bodyPr>
            <a:normAutofit/>
          </a:bodyPr>
          <a:lstStyle/>
          <a:p>
            <a:pPr marL="0" indent="0">
              <a:buNone/>
            </a:pPr>
            <a:r>
              <a:rPr lang="en-US" altLang="en-US" sz="2100" dirty="0"/>
              <a:t>Staff are required to attend EHR training sessions as they apply to their job function:</a:t>
            </a:r>
          </a:p>
          <a:p>
            <a:pPr lvl="1"/>
            <a:r>
              <a:rPr lang="en-US" altLang="en-US" sz="2100" dirty="0"/>
              <a:t>For example, clinical staff will learn how to enter Behavioral Health Assessments (BHAs), Client Plans and Progress Notes into CCBH </a:t>
            </a:r>
          </a:p>
          <a:p>
            <a:pPr marL="344487" lvl="1" indent="0">
              <a:buNone/>
            </a:pPr>
            <a:r>
              <a:rPr lang="en-US" altLang="en-US" sz="2000" dirty="0"/>
              <a:t>Trainings are provided through Optum San Diego </a:t>
            </a:r>
          </a:p>
          <a:p>
            <a:pPr marL="344487" lvl="1" indent="0">
              <a:buNone/>
            </a:pPr>
            <a:r>
              <a:rPr lang="en-US" altLang="en-US" sz="2000" dirty="0"/>
              <a:t>You can register staff through their </a:t>
            </a:r>
            <a:r>
              <a:rPr lang="en-US" altLang="en-US" sz="2000" u="sng" dirty="0">
                <a:solidFill>
                  <a:schemeClr val="accent1"/>
                </a:solidFill>
              </a:rPr>
              <a:t>Training Page, </a:t>
            </a:r>
            <a:r>
              <a:rPr lang="en-US" altLang="en-US" sz="2000" dirty="0"/>
              <a:t>and it provides helpful information on pre-training and post-training material </a:t>
            </a:r>
          </a:p>
          <a:p>
            <a:pPr marL="344487" lvl="1" indent="0">
              <a:buNone/>
            </a:pPr>
            <a:r>
              <a:rPr lang="en-US" altLang="en-US" sz="2000" dirty="0"/>
              <a:t> </a:t>
            </a:r>
            <a:r>
              <a:rPr lang="en-US" sz="2400" dirty="0">
                <a:hlinkClick r:id="rId2"/>
              </a:rPr>
              <a:t>CCBH Training (optumsandiego.com)</a:t>
            </a:r>
            <a:endParaRPr lang="en-US" altLang="en-US" sz="2000" dirty="0"/>
          </a:p>
          <a:p>
            <a:pPr marL="0" indent="0">
              <a:buNone/>
            </a:pPr>
            <a:endParaRPr lang="en-US" dirty="0"/>
          </a:p>
        </p:txBody>
      </p:sp>
    </p:spTree>
    <p:extLst>
      <p:ext uri="{BB962C8B-B14F-4D97-AF65-F5344CB8AC3E}">
        <p14:creationId xmlns:p14="http://schemas.microsoft.com/office/powerpoint/2010/main" val="2467368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A046B-3358-4F86-A583-6A31A4663FBE}"/>
              </a:ext>
            </a:extLst>
          </p:cNvPr>
          <p:cNvSpPr>
            <a:spLocks noGrp="1"/>
          </p:cNvSpPr>
          <p:nvPr>
            <p:ph type="title"/>
          </p:nvPr>
        </p:nvSpPr>
        <p:spPr/>
        <p:txBody>
          <a:bodyPr/>
          <a:lstStyle/>
          <a:p>
            <a:r>
              <a:rPr lang="en-US" dirty="0"/>
              <a:t>Staff Requirements</a:t>
            </a:r>
          </a:p>
        </p:txBody>
      </p:sp>
      <p:sp>
        <p:nvSpPr>
          <p:cNvPr id="4" name="Content Placeholder 3">
            <a:extLst>
              <a:ext uri="{FF2B5EF4-FFF2-40B4-BE49-F238E27FC236}">
                <a16:creationId xmlns:a16="http://schemas.microsoft.com/office/drawing/2014/main" id="{7B161027-DEE6-48B5-96C5-B44BFF32DBFC}"/>
              </a:ext>
            </a:extLst>
          </p:cNvPr>
          <p:cNvSpPr>
            <a:spLocks noGrp="1"/>
          </p:cNvSpPr>
          <p:nvPr>
            <p:ph idx="1"/>
          </p:nvPr>
        </p:nvSpPr>
        <p:spPr>
          <a:xfrm>
            <a:off x="421240" y="1448656"/>
            <a:ext cx="8265559" cy="5140341"/>
          </a:xfrm>
        </p:spPr>
        <p:txBody>
          <a:bodyPr>
            <a:normAutofit lnSpcReduction="10000"/>
          </a:bodyPr>
          <a:lstStyle/>
          <a:p>
            <a:pPr marL="571500" indent="-571500">
              <a:lnSpc>
                <a:spcPct val="90000"/>
              </a:lnSpc>
              <a:buNone/>
            </a:pPr>
            <a:r>
              <a:rPr lang="en-US" altLang="en-US" sz="1800" dirty="0"/>
              <a:t>Clinical staff that can provide mental health services:</a:t>
            </a:r>
          </a:p>
          <a:p>
            <a:pPr marL="571500" indent="-571500">
              <a:lnSpc>
                <a:spcPct val="90000"/>
              </a:lnSpc>
              <a:buNone/>
            </a:pPr>
            <a:endParaRPr lang="en-US" altLang="en-US" sz="1800" dirty="0"/>
          </a:p>
          <a:p>
            <a:pPr marL="571500" indent="-571500">
              <a:lnSpc>
                <a:spcPct val="90000"/>
              </a:lnSpc>
              <a:buClr>
                <a:schemeClr val="tx1"/>
              </a:buClr>
              <a:buFont typeface="Wingdings" panose="05000000000000000000" pitchFamily="2" charset="2"/>
              <a:buAutoNum type="arabicPeriod"/>
            </a:pPr>
            <a:r>
              <a:rPr lang="en-US" altLang="en-US" sz="1800" dirty="0"/>
              <a:t>Physician</a:t>
            </a:r>
          </a:p>
          <a:p>
            <a:pPr marL="571500" indent="-571500">
              <a:lnSpc>
                <a:spcPct val="90000"/>
              </a:lnSpc>
              <a:buClr>
                <a:schemeClr val="tx1"/>
              </a:buClr>
              <a:buFont typeface="Wingdings" panose="05000000000000000000" pitchFamily="2" charset="2"/>
              <a:buAutoNum type="arabicPeriod"/>
            </a:pPr>
            <a:r>
              <a:rPr lang="en-US" altLang="en-US" sz="1800" dirty="0"/>
              <a:t>Licensed Psychologist (or licensed waivered Psychologist) </a:t>
            </a:r>
          </a:p>
          <a:p>
            <a:pPr marL="571500" indent="-571500">
              <a:lnSpc>
                <a:spcPct val="90000"/>
              </a:lnSpc>
              <a:buClr>
                <a:schemeClr val="tx1"/>
              </a:buClr>
              <a:buFont typeface="Wingdings" panose="05000000000000000000" pitchFamily="2" charset="2"/>
              <a:buAutoNum type="arabicPeriod"/>
            </a:pPr>
            <a:r>
              <a:rPr lang="en-US" altLang="en-US" sz="1800" dirty="0"/>
              <a:t>Licensed Clinical Social Worker (or registered ASW)</a:t>
            </a:r>
          </a:p>
          <a:p>
            <a:pPr marL="571500" indent="-571500">
              <a:lnSpc>
                <a:spcPct val="90000"/>
              </a:lnSpc>
              <a:buClr>
                <a:schemeClr val="tx1"/>
              </a:buClr>
              <a:buFont typeface="Wingdings" panose="05000000000000000000" pitchFamily="2" charset="2"/>
              <a:buAutoNum type="arabicPeriod"/>
            </a:pPr>
            <a:r>
              <a:rPr lang="en-US" altLang="en-US" sz="1800" dirty="0"/>
              <a:t>Licensed Marriage and Family Therapist (or registered AMFT)</a:t>
            </a:r>
          </a:p>
          <a:p>
            <a:pPr marL="571500" indent="-571500">
              <a:lnSpc>
                <a:spcPct val="90000"/>
              </a:lnSpc>
              <a:buClr>
                <a:schemeClr val="tx1"/>
              </a:buClr>
              <a:buFont typeface="Wingdings" panose="05000000000000000000" pitchFamily="2" charset="2"/>
              <a:buAutoNum type="arabicPeriod"/>
            </a:pPr>
            <a:r>
              <a:rPr lang="en-US" altLang="en-US" sz="1800" dirty="0"/>
              <a:t>Licensed Professional Clinical Counselor (or registered APCC)</a:t>
            </a:r>
          </a:p>
          <a:p>
            <a:pPr marL="571500" indent="-571500">
              <a:lnSpc>
                <a:spcPct val="90000"/>
              </a:lnSpc>
              <a:buClr>
                <a:schemeClr val="tx1"/>
              </a:buClr>
              <a:buFont typeface="Wingdings" panose="05000000000000000000" pitchFamily="2" charset="2"/>
              <a:buAutoNum type="arabicPeriod"/>
            </a:pPr>
            <a:r>
              <a:rPr lang="en-US" altLang="en-US" sz="1800" dirty="0"/>
              <a:t>Master’s level student interns (Trainees)</a:t>
            </a:r>
          </a:p>
          <a:p>
            <a:pPr marL="571500" indent="-571500">
              <a:lnSpc>
                <a:spcPct val="90000"/>
              </a:lnSpc>
              <a:buClr>
                <a:schemeClr val="tx1"/>
              </a:buClr>
              <a:buFont typeface="Wingdings" panose="05000000000000000000" pitchFamily="2" charset="2"/>
              <a:buAutoNum type="arabicPeriod"/>
            </a:pPr>
            <a:r>
              <a:rPr lang="en-US" altLang="en-US" sz="1800" dirty="0"/>
              <a:t>Registered Nurse</a:t>
            </a:r>
          </a:p>
          <a:p>
            <a:pPr marL="571500" indent="-571500">
              <a:lnSpc>
                <a:spcPct val="90000"/>
              </a:lnSpc>
              <a:buClr>
                <a:schemeClr val="tx1"/>
              </a:buClr>
              <a:buFont typeface="Wingdings" panose="05000000000000000000" pitchFamily="2" charset="2"/>
              <a:buAutoNum type="arabicPeriod"/>
            </a:pPr>
            <a:r>
              <a:rPr lang="en-US" altLang="en-US" sz="1800" dirty="0"/>
              <a:t>Mental Health Rehabilitation Specialist (MHRS)</a:t>
            </a:r>
          </a:p>
          <a:p>
            <a:pPr marL="571500" indent="-571500">
              <a:lnSpc>
                <a:spcPct val="90000"/>
              </a:lnSpc>
              <a:buClr>
                <a:schemeClr val="tx1"/>
              </a:buClr>
              <a:buFont typeface="Wingdings" panose="05000000000000000000" pitchFamily="2" charset="2"/>
              <a:buAutoNum type="arabicPeriod"/>
            </a:pPr>
            <a:r>
              <a:rPr lang="en-US" altLang="en-US" sz="1800" dirty="0"/>
              <a:t>Para-professionals</a:t>
            </a:r>
          </a:p>
          <a:p>
            <a:pPr marL="0" indent="0">
              <a:lnSpc>
                <a:spcPct val="90000"/>
              </a:lnSpc>
              <a:buClr>
                <a:schemeClr val="tx1"/>
              </a:buClr>
              <a:buNone/>
            </a:pPr>
            <a:endParaRPr lang="en-US" altLang="en-US" sz="1800" dirty="0"/>
          </a:p>
          <a:p>
            <a:pPr marL="571500" indent="0">
              <a:lnSpc>
                <a:spcPct val="90000"/>
              </a:lnSpc>
              <a:spcAft>
                <a:spcPts val="0"/>
              </a:spcAft>
              <a:buNone/>
            </a:pPr>
            <a:r>
              <a:rPr lang="en-US" altLang="en-US" sz="1800" b="1" dirty="0"/>
              <a:t>It is a Program Manager’s responsibility to ensure that all staff are licensed, registered or waivered and/or receive appropriate co-signature on documentation.</a:t>
            </a:r>
          </a:p>
          <a:p>
            <a:endParaRPr lang="en-US" dirty="0"/>
          </a:p>
        </p:txBody>
      </p:sp>
    </p:spTree>
    <p:extLst>
      <p:ext uri="{BB962C8B-B14F-4D97-AF65-F5344CB8AC3E}">
        <p14:creationId xmlns:p14="http://schemas.microsoft.com/office/powerpoint/2010/main" val="954527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DA318-9CB6-4588-96D5-C8DE8EF669F5}"/>
              </a:ext>
            </a:extLst>
          </p:cNvPr>
          <p:cNvSpPr>
            <a:spLocks noGrp="1"/>
          </p:cNvSpPr>
          <p:nvPr>
            <p:ph type="title"/>
          </p:nvPr>
        </p:nvSpPr>
        <p:spPr/>
        <p:txBody>
          <a:bodyPr/>
          <a:lstStyle/>
          <a:p>
            <a:r>
              <a:rPr lang="en-US" dirty="0"/>
              <a:t>Staff Needing a waiver</a:t>
            </a:r>
          </a:p>
        </p:txBody>
      </p:sp>
      <p:sp>
        <p:nvSpPr>
          <p:cNvPr id="5" name="Rectangle 3">
            <a:extLst>
              <a:ext uri="{FF2B5EF4-FFF2-40B4-BE49-F238E27FC236}">
                <a16:creationId xmlns:a16="http://schemas.microsoft.com/office/drawing/2014/main" id="{BF8E5633-AAC8-43B1-9971-BCE73149599A}"/>
              </a:ext>
            </a:extLst>
          </p:cNvPr>
          <p:cNvSpPr>
            <a:spLocks noGrp="1" noChangeArrowheads="1"/>
          </p:cNvSpPr>
          <p:nvPr>
            <p:ph idx="1"/>
          </p:nvPr>
        </p:nvSpPr>
        <p:spPr>
          <a:xfrm>
            <a:off x="439838" y="1191802"/>
            <a:ext cx="8507392" cy="4074679"/>
          </a:xfrm>
        </p:spPr>
        <p:txBody>
          <a:bodyPr>
            <a:normAutofit/>
          </a:bodyPr>
          <a:lstStyle/>
          <a:p>
            <a:pPr marL="571500" indent="-571500" eaLnBrk="1" hangingPunct="1">
              <a:buFont typeface="Wingdings" panose="05000000000000000000" pitchFamily="2" charset="2"/>
              <a:buNone/>
            </a:pPr>
            <a:endParaRPr lang="en-US" altLang="en-US" sz="2600" dirty="0"/>
          </a:p>
          <a:p>
            <a:pPr marL="571500" indent="-571500" eaLnBrk="1" hangingPunct="1"/>
            <a:r>
              <a:rPr lang="en-US" altLang="en-US" sz="2600" dirty="0"/>
              <a:t>Each CA licensed psychologist candidate and/or LCSWs or LMFTs from out of state must obtain a license waiver. </a:t>
            </a:r>
          </a:p>
          <a:p>
            <a:pPr marL="2782888" lvl="5" indent="-495300"/>
            <a:r>
              <a:rPr lang="en-US" altLang="en-US" sz="2600" dirty="0"/>
              <a:t>Psychologists are waivered for 5 years</a:t>
            </a:r>
          </a:p>
          <a:p>
            <a:pPr marL="2782888" lvl="5" indent="-495300"/>
            <a:r>
              <a:rPr lang="en-US" altLang="en-US" sz="2600" dirty="0"/>
              <a:t>Out of state Waivers are only effective for 3 years</a:t>
            </a:r>
          </a:p>
          <a:p>
            <a:pPr marL="571500" indent="-571500" eaLnBrk="1" hangingPunct="1"/>
            <a:endParaRPr lang="en-US" altLang="en-US" sz="2600" dirty="0"/>
          </a:p>
        </p:txBody>
      </p:sp>
    </p:spTree>
    <p:extLst>
      <p:ext uri="{BB962C8B-B14F-4D97-AF65-F5344CB8AC3E}">
        <p14:creationId xmlns:p14="http://schemas.microsoft.com/office/powerpoint/2010/main" val="3249030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A06D6-F6D8-41E8-93CE-70E3AB80CEB6}"/>
              </a:ext>
            </a:extLst>
          </p:cNvPr>
          <p:cNvSpPr>
            <a:spLocks noGrp="1"/>
          </p:cNvSpPr>
          <p:nvPr>
            <p:ph type="title"/>
          </p:nvPr>
        </p:nvSpPr>
        <p:spPr/>
        <p:txBody>
          <a:bodyPr/>
          <a:lstStyle/>
          <a:p>
            <a:r>
              <a:rPr lang="en-US" dirty="0"/>
              <a:t>Important staff  information</a:t>
            </a:r>
          </a:p>
        </p:txBody>
      </p:sp>
      <p:sp>
        <p:nvSpPr>
          <p:cNvPr id="4" name="Content Placeholder 3">
            <a:extLst>
              <a:ext uri="{FF2B5EF4-FFF2-40B4-BE49-F238E27FC236}">
                <a16:creationId xmlns:a16="http://schemas.microsoft.com/office/drawing/2014/main" id="{F4DC5B6F-372C-4D5B-8965-73A968F862B5}"/>
              </a:ext>
            </a:extLst>
          </p:cNvPr>
          <p:cNvSpPr>
            <a:spLocks noGrp="1"/>
          </p:cNvSpPr>
          <p:nvPr>
            <p:ph idx="1"/>
          </p:nvPr>
        </p:nvSpPr>
        <p:spPr>
          <a:xfrm>
            <a:off x="339048" y="1746607"/>
            <a:ext cx="8347752" cy="4756935"/>
          </a:xfrm>
        </p:spPr>
        <p:txBody>
          <a:bodyPr/>
          <a:lstStyle/>
          <a:p>
            <a:pPr>
              <a:lnSpc>
                <a:spcPct val="90000"/>
              </a:lnSpc>
            </a:pPr>
            <a:r>
              <a:rPr lang="en-US" altLang="en-US" sz="2000" dirty="0"/>
              <a:t>LCSW and LMFT candidates must remain registered with his/her licensing board until such time the candidate is licensed.  </a:t>
            </a:r>
          </a:p>
          <a:p>
            <a:pPr>
              <a:lnSpc>
                <a:spcPct val="90000"/>
              </a:lnSpc>
            </a:pPr>
            <a:r>
              <a:rPr lang="en-US" altLang="en-US" sz="2000" dirty="0"/>
              <a:t>For LCSW/LMFT candidates, no waiver is needed, nor can one be obtained; the only exception pertains to license-ready candidates recruited from out of state.</a:t>
            </a:r>
          </a:p>
          <a:p>
            <a:pPr>
              <a:lnSpc>
                <a:spcPct val="90000"/>
              </a:lnSpc>
            </a:pPr>
            <a:r>
              <a:rPr lang="en-US" altLang="en-US" sz="2000" dirty="0"/>
              <a:t>Masters level student interns (Trainees) may provide mental health services as long as they receive appropriate supervision and have their work co-signed based on requirements found in the Uniform Clinical Record Manual (UCRM)</a:t>
            </a:r>
          </a:p>
          <a:p>
            <a:endParaRPr lang="en-US" dirty="0"/>
          </a:p>
        </p:txBody>
      </p:sp>
    </p:spTree>
    <p:extLst>
      <p:ext uri="{BB962C8B-B14F-4D97-AF65-F5344CB8AC3E}">
        <p14:creationId xmlns:p14="http://schemas.microsoft.com/office/powerpoint/2010/main" val="2997456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A046B-3358-4F86-A583-6A31A4663FBE}"/>
              </a:ext>
            </a:extLst>
          </p:cNvPr>
          <p:cNvSpPr>
            <a:spLocks noGrp="1"/>
          </p:cNvSpPr>
          <p:nvPr>
            <p:ph type="title"/>
          </p:nvPr>
        </p:nvSpPr>
        <p:spPr/>
        <p:txBody>
          <a:bodyPr/>
          <a:lstStyle/>
          <a:p>
            <a:r>
              <a:rPr lang="en-US" dirty="0"/>
              <a:t>Staff Requirements</a:t>
            </a:r>
          </a:p>
        </p:txBody>
      </p:sp>
      <p:sp>
        <p:nvSpPr>
          <p:cNvPr id="4" name="Content Placeholder 3">
            <a:extLst>
              <a:ext uri="{FF2B5EF4-FFF2-40B4-BE49-F238E27FC236}">
                <a16:creationId xmlns:a16="http://schemas.microsoft.com/office/drawing/2014/main" id="{7B161027-DEE6-48B5-96C5-B44BFF32DBFC}"/>
              </a:ext>
            </a:extLst>
          </p:cNvPr>
          <p:cNvSpPr>
            <a:spLocks noGrp="1"/>
          </p:cNvSpPr>
          <p:nvPr>
            <p:ph idx="1"/>
          </p:nvPr>
        </p:nvSpPr>
        <p:spPr>
          <a:xfrm>
            <a:off x="421241" y="1606251"/>
            <a:ext cx="6596008" cy="4688278"/>
          </a:xfrm>
        </p:spPr>
        <p:txBody>
          <a:bodyPr>
            <a:normAutofit/>
          </a:bodyPr>
          <a:lstStyle/>
          <a:p>
            <a:pPr marL="571500" indent="-571500">
              <a:lnSpc>
                <a:spcPct val="90000"/>
              </a:lnSpc>
              <a:buNone/>
            </a:pPr>
            <a:r>
              <a:rPr lang="en-US" altLang="en-US" sz="2400" b="1" u="sng" dirty="0">
                <a:latin typeface="+mj-lt"/>
              </a:rPr>
              <a:t>Credentialing and Recredentialing </a:t>
            </a:r>
          </a:p>
          <a:p>
            <a:r>
              <a:rPr lang="en-US" sz="2000" dirty="0"/>
              <a:t>All Direct Service Staff who participate in San Diego County Behavioral Health Plan (SDCBHP) must be credentialed/re-credentialed according to SDCBHP requirements. </a:t>
            </a:r>
          </a:p>
          <a:p>
            <a:r>
              <a:rPr lang="en-US" sz="2000" dirty="0"/>
              <a:t>Discuss the credentialing process with your legal entity to obtain more information on the specific requirements.  </a:t>
            </a:r>
          </a:p>
        </p:txBody>
      </p:sp>
    </p:spTree>
    <p:extLst>
      <p:ext uri="{BB962C8B-B14F-4D97-AF65-F5344CB8AC3E}">
        <p14:creationId xmlns:p14="http://schemas.microsoft.com/office/powerpoint/2010/main" val="774640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A046B-3358-4F86-A583-6A31A4663FBE}"/>
              </a:ext>
            </a:extLst>
          </p:cNvPr>
          <p:cNvSpPr>
            <a:spLocks noGrp="1"/>
          </p:cNvSpPr>
          <p:nvPr>
            <p:ph type="title"/>
          </p:nvPr>
        </p:nvSpPr>
        <p:spPr/>
        <p:txBody>
          <a:bodyPr/>
          <a:lstStyle/>
          <a:p>
            <a:r>
              <a:rPr lang="en-US" dirty="0"/>
              <a:t>Staff Requirements</a:t>
            </a:r>
          </a:p>
        </p:txBody>
      </p:sp>
      <p:sp>
        <p:nvSpPr>
          <p:cNvPr id="4" name="Content Placeholder 3">
            <a:extLst>
              <a:ext uri="{FF2B5EF4-FFF2-40B4-BE49-F238E27FC236}">
                <a16:creationId xmlns:a16="http://schemas.microsoft.com/office/drawing/2014/main" id="{7B161027-DEE6-48B5-96C5-B44BFF32DBFC}"/>
              </a:ext>
            </a:extLst>
          </p:cNvPr>
          <p:cNvSpPr>
            <a:spLocks noGrp="1"/>
          </p:cNvSpPr>
          <p:nvPr>
            <p:ph idx="1"/>
          </p:nvPr>
        </p:nvSpPr>
        <p:spPr>
          <a:xfrm>
            <a:off x="439222" y="1584094"/>
            <a:ext cx="6125966" cy="5273906"/>
          </a:xfrm>
        </p:spPr>
        <p:txBody>
          <a:bodyPr>
            <a:normAutofit lnSpcReduction="10000"/>
          </a:bodyPr>
          <a:lstStyle/>
          <a:p>
            <a:pPr marL="571500" indent="-571500">
              <a:lnSpc>
                <a:spcPct val="90000"/>
              </a:lnSpc>
              <a:buNone/>
            </a:pPr>
            <a:r>
              <a:rPr lang="en-US" altLang="en-US" sz="2000" b="1" u="sng" dirty="0">
                <a:latin typeface="+mj-lt"/>
              </a:rPr>
              <a:t>Credentialing and Recredentialing </a:t>
            </a:r>
          </a:p>
          <a:p>
            <a:r>
              <a:rPr lang="en-US" sz="1800" b="1" dirty="0"/>
              <a:t>Initial Credentialing:</a:t>
            </a:r>
          </a:p>
          <a:p>
            <a:pPr lvl="1"/>
            <a:r>
              <a:rPr lang="en-US" sz="1800" dirty="0"/>
              <a:t>Complete Optum’s on-line application by calling the Behavioral Services Credentialing Department at (800) 482-7114 or by sending a notification email to </a:t>
            </a:r>
            <a:r>
              <a:rPr lang="en-US" sz="1800" dirty="0">
                <a:hlinkClick r:id="rId2">
                  <a:extLst>
                    <a:ext uri="{A12FA001-AC4F-418D-AE19-62706E023703}">
                      <ahyp:hlinkClr xmlns:ahyp="http://schemas.microsoft.com/office/drawing/2018/hyperlinkcolor" val="tx"/>
                    </a:ext>
                  </a:extLst>
                </a:hlinkClick>
              </a:rPr>
              <a:t>BHSCredentialing@optum.com</a:t>
            </a:r>
            <a:endParaRPr lang="en-US" sz="1800" dirty="0"/>
          </a:p>
          <a:p>
            <a:r>
              <a:rPr lang="en-US" sz="1800" b="1" dirty="0"/>
              <a:t>Re-credentialing:</a:t>
            </a:r>
          </a:p>
          <a:p>
            <a:pPr lvl="1"/>
            <a:r>
              <a:rPr lang="en-US" sz="1800" dirty="0"/>
              <a:t>Individual practitioners and Residential Programs Sites undergo recredentialing every three (3) years.</a:t>
            </a:r>
          </a:p>
          <a:p>
            <a:pPr lvl="1"/>
            <a:r>
              <a:rPr lang="en-US" sz="1800" dirty="0"/>
              <a:t>Re-credentialing will begin approximately six (6) months prior to the expiration of the credentialing cycle.</a:t>
            </a:r>
          </a:p>
        </p:txBody>
      </p:sp>
    </p:spTree>
    <p:extLst>
      <p:ext uri="{BB962C8B-B14F-4D97-AF65-F5344CB8AC3E}">
        <p14:creationId xmlns:p14="http://schemas.microsoft.com/office/powerpoint/2010/main" val="3923826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9807CD-92A5-F4E3-9634-550F5548912E}"/>
              </a:ext>
            </a:extLst>
          </p:cNvPr>
          <p:cNvSpPr>
            <a:spLocks noGrp="1"/>
          </p:cNvSpPr>
          <p:nvPr>
            <p:ph type="title"/>
          </p:nvPr>
        </p:nvSpPr>
        <p:spPr/>
        <p:txBody>
          <a:bodyPr/>
          <a:lstStyle/>
          <a:p>
            <a:r>
              <a:rPr lang="en-US" sz="2000" dirty="0"/>
              <a:t>MEG REGS/NETWORK Adequacy:</a:t>
            </a:r>
          </a:p>
        </p:txBody>
      </p:sp>
      <p:sp>
        <p:nvSpPr>
          <p:cNvPr id="12" name="Text Placeholder 11">
            <a:extLst>
              <a:ext uri="{FF2B5EF4-FFF2-40B4-BE49-F238E27FC236}">
                <a16:creationId xmlns:a16="http://schemas.microsoft.com/office/drawing/2014/main" id="{D94A112B-DECE-1E70-603D-8D68F5A9CD0D}"/>
              </a:ext>
            </a:extLst>
          </p:cNvPr>
          <p:cNvSpPr>
            <a:spLocks noGrp="1"/>
          </p:cNvSpPr>
          <p:nvPr>
            <p:ph type="body" sz="quarter" idx="13"/>
          </p:nvPr>
        </p:nvSpPr>
        <p:spPr/>
        <p:txBody>
          <a:bodyPr/>
          <a:lstStyle/>
          <a:p>
            <a:r>
              <a:rPr lang="en-US" sz="2400" b="1" dirty="0">
                <a:solidFill>
                  <a:schemeClr val="accent2"/>
                </a:solidFill>
              </a:rPr>
              <a:t>System of care application</a:t>
            </a:r>
            <a:endParaRPr lang="en-US" b="1" dirty="0">
              <a:solidFill>
                <a:schemeClr val="accent2"/>
              </a:solidFill>
            </a:endParaRPr>
          </a:p>
        </p:txBody>
      </p:sp>
      <p:sp>
        <p:nvSpPr>
          <p:cNvPr id="11" name="Content Placeholder 10">
            <a:extLst>
              <a:ext uri="{FF2B5EF4-FFF2-40B4-BE49-F238E27FC236}">
                <a16:creationId xmlns:a16="http://schemas.microsoft.com/office/drawing/2014/main" id="{6FAAC028-8BF8-417B-D9C1-0161E78D7DFD}"/>
              </a:ext>
            </a:extLst>
          </p:cNvPr>
          <p:cNvSpPr>
            <a:spLocks noGrp="1"/>
          </p:cNvSpPr>
          <p:nvPr>
            <p:ph idx="1"/>
          </p:nvPr>
        </p:nvSpPr>
        <p:spPr/>
        <p:txBody>
          <a:bodyPr/>
          <a:lstStyle/>
          <a:p>
            <a:r>
              <a:rPr lang="en-US" dirty="0"/>
              <a:t>As part of Network Adequacy Requirements ( BHIN 22-032 and 22-033) providers have been asked to utilize the System of Care (SOC) application to collect the information needed to assist with County routine submission </a:t>
            </a:r>
          </a:p>
          <a:p>
            <a:pPr lvl="1"/>
            <a:r>
              <a:rPr lang="en-US" dirty="0"/>
              <a:t>Program Managers and Providers are required to attest to all SOC information </a:t>
            </a:r>
            <a:r>
              <a:rPr lang="en-US" b="1" u="sng" dirty="0"/>
              <a:t>monthly</a:t>
            </a:r>
          </a:p>
          <a:p>
            <a:pPr lvl="1"/>
            <a:r>
              <a:rPr lang="en-US" dirty="0"/>
              <a:t>New staff and transfers are required to register promptly and attest to information once registration is complete. </a:t>
            </a:r>
          </a:p>
          <a:p>
            <a:pPr lvl="2"/>
            <a:r>
              <a:rPr lang="en-US" dirty="0"/>
              <a:t>For tips, FAQs, and additional information</a:t>
            </a:r>
          </a:p>
          <a:p>
            <a:pPr marL="688975" lvl="2" indent="0">
              <a:buNone/>
            </a:pPr>
            <a:r>
              <a:rPr lang="en-US" dirty="0">
                <a:hlinkClick r:id="rId2"/>
              </a:rPr>
              <a:t>SOC Tips and Resources (optumsandiego.com)</a:t>
            </a:r>
            <a:r>
              <a:rPr lang="en-US" dirty="0"/>
              <a:t> or email sdhelpdesk@optum.com</a:t>
            </a:r>
          </a:p>
        </p:txBody>
      </p:sp>
    </p:spTree>
    <p:extLst>
      <p:ext uri="{BB962C8B-B14F-4D97-AF65-F5344CB8AC3E}">
        <p14:creationId xmlns:p14="http://schemas.microsoft.com/office/powerpoint/2010/main" val="3134384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7EB81-1F10-461D-A66E-929E15D2C515}"/>
              </a:ext>
            </a:extLst>
          </p:cNvPr>
          <p:cNvSpPr>
            <a:spLocks noGrp="1"/>
          </p:cNvSpPr>
          <p:nvPr>
            <p:ph type="title"/>
          </p:nvPr>
        </p:nvSpPr>
        <p:spPr/>
        <p:txBody>
          <a:bodyPr/>
          <a:lstStyle/>
          <a:p>
            <a:r>
              <a:rPr lang="en-US" dirty="0"/>
              <a:t>A must read for new program managers…</a:t>
            </a:r>
          </a:p>
        </p:txBody>
      </p:sp>
      <p:sp>
        <p:nvSpPr>
          <p:cNvPr id="4" name="Content Placeholder 3">
            <a:extLst>
              <a:ext uri="{FF2B5EF4-FFF2-40B4-BE49-F238E27FC236}">
                <a16:creationId xmlns:a16="http://schemas.microsoft.com/office/drawing/2014/main" id="{BCDBE46D-8782-4BE2-B4B6-E507EF45DA0A}"/>
              </a:ext>
            </a:extLst>
          </p:cNvPr>
          <p:cNvSpPr>
            <a:spLocks noGrp="1"/>
          </p:cNvSpPr>
          <p:nvPr>
            <p:ph idx="1"/>
          </p:nvPr>
        </p:nvSpPr>
        <p:spPr>
          <a:xfrm>
            <a:off x="575128" y="1386069"/>
            <a:ext cx="7993743" cy="4891359"/>
          </a:xfrm>
        </p:spPr>
        <p:txBody>
          <a:bodyPr>
            <a:normAutofit/>
          </a:bodyPr>
          <a:lstStyle/>
          <a:p>
            <a:pPr algn="ctr">
              <a:spcBef>
                <a:spcPct val="0"/>
              </a:spcBef>
              <a:buClrTx/>
              <a:buSzTx/>
              <a:buNone/>
            </a:pPr>
            <a:r>
              <a:rPr lang="en-US" altLang="en-US" sz="2000" b="1" u="sng" dirty="0">
                <a:solidFill>
                  <a:schemeClr val="tx2"/>
                </a:solidFill>
              </a:rPr>
              <a:t>Organizational Provider </a:t>
            </a:r>
            <a:br>
              <a:rPr lang="en-US" altLang="en-US" sz="2000" b="1" u="sng" dirty="0">
                <a:solidFill>
                  <a:schemeClr val="tx2"/>
                </a:solidFill>
              </a:rPr>
            </a:br>
            <a:r>
              <a:rPr lang="en-US" altLang="en-US" sz="2000" b="1" u="sng" dirty="0">
                <a:solidFill>
                  <a:schemeClr val="tx2"/>
                </a:solidFill>
              </a:rPr>
              <a:t>Operations Handbook (OPOH)</a:t>
            </a:r>
          </a:p>
          <a:p>
            <a:pPr algn="ctr">
              <a:spcBef>
                <a:spcPct val="0"/>
              </a:spcBef>
              <a:buClrTx/>
              <a:buSzTx/>
              <a:buNone/>
            </a:pPr>
            <a:endParaRPr lang="en-US" altLang="en-US" sz="2000" b="1" u="sng" dirty="0">
              <a:solidFill>
                <a:schemeClr val="tx2"/>
              </a:solidFill>
            </a:endParaRPr>
          </a:p>
          <a:p>
            <a:pPr algn="ctr">
              <a:spcBef>
                <a:spcPct val="0"/>
              </a:spcBef>
              <a:buClrTx/>
              <a:buSzTx/>
              <a:buNone/>
            </a:pPr>
            <a:endParaRPr lang="en-US" altLang="en-US" sz="2000" b="1" u="sng" dirty="0">
              <a:solidFill>
                <a:schemeClr val="tx2"/>
              </a:solidFill>
            </a:endParaRPr>
          </a:p>
          <a:p>
            <a:pPr algn="ctr">
              <a:spcBef>
                <a:spcPct val="0"/>
              </a:spcBef>
              <a:buClrTx/>
              <a:buSzTx/>
              <a:buNone/>
            </a:pPr>
            <a:endParaRPr lang="en-US" altLang="en-US" sz="2000" b="1" u="sng" dirty="0">
              <a:solidFill>
                <a:schemeClr val="tx2"/>
              </a:solidFill>
            </a:endParaRPr>
          </a:p>
          <a:p>
            <a:pPr algn="ctr">
              <a:spcBef>
                <a:spcPct val="0"/>
              </a:spcBef>
              <a:buClrTx/>
              <a:buSzTx/>
              <a:buNone/>
            </a:pPr>
            <a:r>
              <a:rPr lang="en-US" altLang="en-US" sz="2000" b="1" u="sng" dirty="0">
                <a:solidFill>
                  <a:schemeClr val="tx2"/>
                </a:solidFill>
              </a:rPr>
              <a:t>The current Version is found on the OPTUM San Diego Website</a:t>
            </a:r>
          </a:p>
          <a:p>
            <a:pPr algn="ctr">
              <a:spcBef>
                <a:spcPct val="0"/>
              </a:spcBef>
              <a:buClrTx/>
              <a:buSzTx/>
              <a:buNone/>
            </a:pPr>
            <a:r>
              <a:rPr lang="en-US" sz="2400" i="1" dirty="0">
                <a:hlinkClick r:id="rId2"/>
              </a:rPr>
              <a:t>OPOH – Organizational Providers Operation Handbook (pdf) (optumsandiego.com)</a:t>
            </a:r>
            <a:endParaRPr lang="en-US" sz="2000" b="1" i="1" u="sng" dirty="0">
              <a:solidFill>
                <a:schemeClr val="tx2"/>
              </a:solidFill>
            </a:endParaRPr>
          </a:p>
          <a:p>
            <a:pPr algn="ctr">
              <a:spcBef>
                <a:spcPct val="0"/>
              </a:spcBef>
              <a:buClrTx/>
              <a:buSzTx/>
              <a:buNone/>
            </a:pPr>
            <a:endParaRPr lang="en-US" altLang="en-US" sz="2000" dirty="0"/>
          </a:p>
        </p:txBody>
      </p:sp>
    </p:spTree>
    <p:extLst>
      <p:ext uri="{BB962C8B-B14F-4D97-AF65-F5344CB8AC3E}">
        <p14:creationId xmlns:p14="http://schemas.microsoft.com/office/powerpoint/2010/main" val="3046707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and State Regulations</a:t>
            </a:r>
          </a:p>
        </p:txBody>
      </p:sp>
      <p:sp>
        <p:nvSpPr>
          <p:cNvPr id="5" name="Text Placeholder 4"/>
          <p:cNvSpPr>
            <a:spLocks noGrp="1"/>
          </p:cNvSpPr>
          <p:nvPr>
            <p:ph type="body" idx="1"/>
          </p:nvPr>
        </p:nvSpPr>
        <p:spPr>
          <a:xfrm>
            <a:off x="457199" y="1215232"/>
            <a:ext cx="6090557" cy="639762"/>
          </a:xfrm>
        </p:spPr>
        <p:txBody>
          <a:bodyPr>
            <a:normAutofit/>
          </a:bodyPr>
          <a:lstStyle/>
          <a:p>
            <a:r>
              <a:rPr lang="en-US" sz="1800" dirty="0"/>
              <a:t>regulations to be familiar with</a:t>
            </a:r>
          </a:p>
        </p:txBody>
      </p:sp>
      <p:sp>
        <p:nvSpPr>
          <p:cNvPr id="3" name="Content Placeholder 2"/>
          <p:cNvSpPr>
            <a:spLocks noGrp="1"/>
          </p:cNvSpPr>
          <p:nvPr>
            <p:ph sz="half" idx="2"/>
          </p:nvPr>
        </p:nvSpPr>
        <p:spPr>
          <a:xfrm>
            <a:off x="-97972" y="3153191"/>
            <a:ext cx="4702629" cy="3326758"/>
          </a:xfrm>
        </p:spPr>
        <p:txBody>
          <a:bodyPr>
            <a:noAutofit/>
          </a:bodyPr>
          <a:lstStyle/>
          <a:p>
            <a:pPr lvl="2">
              <a:lnSpc>
                <a:spcPct val="100000"/>
              </a:lnSpc>
            </a:pPr>
            <a:r>
              <a:rPr lang="en-US" sz="1300" dirty="0"/>
              <a:t>Title 9, California Code of Regulations, Chapter 11</a:t>
            </a:r>
          </a:p>
          <a:p>
            <a:pPr lvl="2">
              <a:lnSpc>
                <a:spcPct val="100000"/>
              </a:lnSpc>
            </a:pPr>
            <a:r>
              <a:rPr lang="en-US" sz="1300" dirty="0"/>
              <a:t>California's Medicaid State Plan (Title XIX)</a:t>
            </a:r>
          </a:p>
          <a:p>
            <a:pPr lvl="2">
              <a:lnSpc>
                <a:spcPct val="100000"/>
              </a:lnSpc>
            </a:pPr>
            <a:r>
              <a:rPr lang="en-US" sz="1300" dirty="0"/>
              <a:t>California State Plan Amendment - Number 10-012B (SPA)</a:t>
            </a:r>
          </a:p>
          <a:p>
            <a:pPr lvl="2">
              <a:lnSpc>
                <a:spcPct val="100000"/>
              </a:lnSpc>
            </a:pPr>
            <a:r>
              <a:rPr lang="en-US" altLang="en-US" sz="1300" dirty="0"/>
              <a:t>Code of Federal Regulations, Title 42 (42 CFR)</a:t>
            </a:r>
          </a:p>
          <a:p>
            <a:pPr lvl="2">
              <a:lnSpc>
                <a:spcPct val="100000"/>
              </a:lnSpc>
            </a:pPr>
            <a:r>
              <a:rPr lang="en-US" altLang="en-US" sz="1300" dirty="0"/>
              <a:t>Health Information Portability and Accountability Act (HIPAA)</a:t>
            </a:r>
          </a:p>
          <a:p>
            <a:pPr lvl="2">
              <a:lnSpc>
                <a:spcPct val="100000"/>
              </a:lnSpc>
            </a:pPr>
            <a:r>
              <a:rPr lang="en-US" altLang="en-US" sz="1300" dirty="0"/>
              <a:t>Title VI, Civil Rights Act of 1964</a:t>
            </a:r>
          </a:p>
          <a:p>
            <a:pPr marL="688975" lvl="2" indent="0">
              <a:lnSpc>
                <a:spcPct val="100000"/>
              </a:lnSpc>
              <a:buNone/>
            </a:pPr>
            <a:endParaRPr lang="en-US" altLang="en-US" sz="1200" dirty="0"/>
          </a:p>
        </p:txBody>
      </p:sp>
      <p:sp>
        <p:nvSpPr>
          <p:cNvPr id="6" name="Content Placeholder 5">
            <a:extLst>
              <a:ext uri="{FF2B5EF4-FFF2-40B4-BE49-F238E27FC236}">
                <a16:creationId xmlns:a16="http://schemas.microsoft.com/office/drawing/2014/main" id="{478D2646-8607-F9A9-F72B-92D541808B34}"/>
              </a:ext>
            </a:extLst>
          </p:cNvPr>
          <p:cNvSpPr>
            <a:spLocks noGrp="1"/>
          </p:cNvSpPr>
          <p:nvPr>
            <p:ph sz="quarter" idx="4"/>
          </p:nvPr>
        </p:nvSpPr>
        <p:spPr>
          <a:xfrm>
            <a:off x="4207781" y="2077847"/>
            <a:ext cx="4400550" cy="3616780"/>
          </a:xfrm>
        </p:spPr>
        <p:txBody>
          <a:bodyPr>
            <a:normAutofit/>
          </a:bodyPr>
          <a:lstStyle/>
          <a:p>
            <a:pPr lvl="2"/>
            <a:endParaRPr lang="en-US" altLang="en-US" sz="1600" dirty="0"/>
          </a:p>
          <a:p>
            <a:pPr lvl="2"/>
            <a:endParaRPr lang="en-US" altLang="en-US" dirty="0"/>
          </a:p>
          <a:p>
            <a:pPr lvl="2">
              <a:lnSpc>
                <a:spcPct val="120000"/>
              </a:lnSpc>
            </a:pPr>
            <a:r>
              <a:rPr lang="en-US" altLang="en-US" sz="1300" dirty="0"/>
              <a:t>Federal Managed Care Regulations</a:t>
            </a:r>
          </a:p>
          <a:p>
            <a:pPr lvl="2">
              <a:lnSpc>
                <a:spcPct val="120000"/>
              </a:lnSpc>
            </a:pPr>
            <a:r>
              <a:rPr lang="en-US" sz="1300" dirty="0"/>
              <a:t>California Welfare &amp; Institutions Code </a:t>
            </a:r>
            <a:r>
              <a:rPr lang="en-US" altLang="en-US" sz="1300" dirty="0"/>
              <a:t>(W&amp;IC)</a:t>
            </a:r>
          </a:p>
          <a:p>
            <a:pPr lvl="2">
              <a:lnSpc>
                <a:spcPct val="120000"/>
              </a:lnSpc>
            </a:pPr>
            <a:r>
              <a:rPr lang="en-US" sz="1300" dirty="0"/>
              <a:t>Mental Health Services Act (MHSA)</a:t>
            </a:r>
          </a:p>
          <a:p>
            <a:pPr lvl="2">
              <a:lnSpc>
                <a:spcPct val="120000"/>
              </a:lnSpc>
            </a:pPr>
            <a:r>
              <a:rPr lang="en-US" sz="1300" dirty="0"/>
              <a:t>The Civil Code of the State of California (CIV)</a:t>
            </a:r>
          </a:p>
          <a:p>
            <a:pPr lvl="2">
              <a:lnSpc>
                <a:spcPct val="120000"/>
              </a:lnSpc>
            </a:pPr>
            <a:r>
              <a:rPr lang="en-US" altLang="en-US" sz="1300" dirty="0"/>
              <a:t>California Health and Safety Code (HSC)</a:t>
            </a:r>
          </a:p>
          <a:p>
            <a:pPr lvl="2">
              <a:lnSpc>
                <a:spcPct val="120000"/>
              </a:lnSpc>
            </a:pPr>
            <a:r>
              <a:rPr lang="en-US" altLang="en-US" sz="1300" dirty="0"/>
              <a:t>California Education Code (EDC)</a:t>
            </a:r>
          </a:p>
          <a:p>
            <a:pPr lvl="2">
              <a:lnSpc>
                <a:spcPct val="120000"/>
              </a:lnSpc>
            </a:pPr>
            <a:r>
              <a:rPr lang="en-US" altLang="en-US" sz="1300" dirty="0"/>
              <a:t>Business and Professions Code (BPC)</a:t>
            </a:r>
          </a:p>
          <a:p>
            <a:pPr lvl="2">
              <a:lnSpc>
                <a:spcPct val="120000"/>
              </a:lnSpc>
            </a:pPr>
            <a:endParaRPr lang="en-US" altLang="en-US" sz="1300" dirty="0"/>
          </a:p>
          <a:p>
            <a:endParaRPr lang="en-US" dirty="0"/>
          </a:p>
        </p:txBody>
      </p:sp>
      <p:sp>
        <p:nvSpPr>
          <p:cNvPr id="8" name="TextBox 7">
            <a:extLst>
              <a:ext uri="{FF2B5EF4-FFF2-40B4-BE49-F238E27FC236}">
                <a16:creationId xmlns:a16="http://schemas.microsoft.com/office/drawing/2014/main" id="{539443AE-F3DD-5DBF-83FF-BF97DBF85C5B}"/>
              </a:ext>
            </a:extLst>
          </p:cNvPr>
          <p:cNvSpPr txBox="1"/>
          <p:nvPr/>
        </p:nvSpPr>
        <p:spPr>
          <a:xfrm>
            <a:off x="457199" y="1961586"/>
            <a:ext cx="6457445" cy="892552"/>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1400" dirty="0"/>
              <a:t>Requirements for the following Federal and State regulations, as well as County policies and procedures, are an integral part of a program manager’s knowledge base. </a:t>
            </a:r>
          </a:p>
          <a:p>
            <a:endParaRPr lang="en-US" sz="1600" dirty="0">
              <a:solidFill>
                <a:schemeClr val="tx2"/>
              </a:solidFill>
              <a:latin typeface="Avenir Light"/>
              <a:cs typeface="Avenir Light"/>
            </a:endParaRPr>
          </a:p>
        </p:txBody>
      </p:sp>
    </p:spTree>
    <p:extLst>
      <p:ext uri="{BB962C8B-B14F-4D97-AF65-F5344CB8AC3E}">
        <p14:creationId xmlns:p14="http://schemas.microsoft.com/office/powerpoint/2010/main" val="2343597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B9D17-8E7F-4EEB-AC77-9C7D9D5A9145}"/>
              </a:ext>
            </a:extLst>
          </p:cNvPr>
          <p:cNvSpPr>
            <a:spLocks noGrp="1"/>
          </p:cNvSpPr>
          <p:nvPr>
            <p:ph type="title"/>
          </p:nvPr>
        </p:nvSpPr>
        <p:spPr/>
        <p:txBody>
          <a:bodyPr/>
          <a:lstStyle/>
          <a:p>
            <a:r>
              <a:rPr lang="en-US" dirty="0"/>
              <a:t>OPOH Highlights</a:t>
            </a:r>
          </a:p>
        </p:txBody>
      </p:sp>
      <p:sp>
        <p:nvSpPr>
          <p:cNvPr id="4" name="Content Placeholder 3">
            <a:extLst>
              <a:ext uri="{FF2B5EF4-FFF2-40B4-BE49-F238E27FC236}">
                <a16:creationId xmlns:a16="http://schemas.microsoft.com/office/drawing/2014/main" id="{EFD239A3-0861-43A6-9FA4-36BD609672E0}"/>
              </a:ext>
            </a:extLst>
          </p:cNvPr>
          <p:cNvSpPr>
            <a:spLocks noGrp="1"/>
          </p:cNvSpPr>
          <p:nvPr>
            <p:ph idx="1"/>
          </p:nvPr>
        </p:nvSpPr>
        <p:spPr>
          <a:xfrm>
            <a:off x="772508" y="1644298"/>
            <a:ext cx="6728059" cy="4273617"/>
          </a:xfrm>
        </p:spPr>
        <p:txBody>
          <a:bodyPr>
            <a:normAutofit/>
          </a:bodyPr>
          <a:lstStyle/>
          <a:p>
            <a:r>
              <a:rPr lang="en-US" altLang="en-US" sz="2000" dirty="0"/>
              <a:t>This is a guide for all program managers with information needed for running your program.</a:t>
            </a:r>
          </a:p>
          <a:p>
            <a:r>
              <a:rPr lang="en-US" altLang="en-US" sz="2000" dirty="0"/>
              <a:t>It contains specific requirements for a program.</a:t>
            </a:r>
          </a:p>
          <a:p>
            <a:r>
              <a:rPr lang="en-US" altLang="en-US" sz="2000" dirty="0"/>
              <a:t>This handbook provides references and referrals for further assistance.</a:t>
            </a:r>
          </a:p>
          <a:p>
            <a:r>
              <a:rPr lang="en-US" altLang="en-US" sz="2000" dirty="0"/>
              <a:t>Each chapter will provide you with valuable information so, let’s get started.</a:t>
            </a:r>
          </a:p>
          <a:p>
            <a:endParaRPr lang="en-US" dirty="0"/>
          </a:p>
        </p:txBody>
      </p:sp>
    </p:spTree>
    <p:extLst>
      <p:ext uri="{BB962C8B-B14F-4D97-AF65-F5344CB8AC3E}">
        <p14:creationId xmlns:p14="http://schemas.microsoft.com/office/powerpoint/2010/main" val="1791255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763BA-EA63-476D-97E4-47B5D87E05FE}"/>
              </a:ext>
            </a:extLst>
          </p:cNvPr>
          <p:cNvSpPr>
            <a:spLocks noGrp="1"/>
          </p:cNvSpPr>
          <p:nvPr>
            <p:ph type="title"/>
          </p:nvPr>
        </p:nvSpPr>
        <p:spPr/>
        <p:txBody>
          <a:bodyPr/>
          <a:lstStyle/>
          <a:p>
            <a:r>
              <a:rPr lang="en-US" dirty="0"/>
              <a:t>OPOH Highlights</a:t>
            </a:r>
          </a:p>
        </p:txBody>
      </p:sp>
      <p:sp>
        <p:nvSpPr>
          <p:cNvPr id="4" name="Content Placeholder 3">
            <a:extLst>
              <a:ext uri="{FF2B5EF4-FFF2-40B4-BE49-F238E27FC236}">
                <a16:creationId xmlns:a16="http://schemas.microsoft.com/office/drawing/2014/main" id="{407CDBA7-2F2F-4755-9B3D-453C62370687}"/>
              </a:ext>
            </a:extLst>
          </p:cNvPr>
          <p:cNvSpPr>
            <a:spLocks noGrp="1"/>
          </p:cNvSpPr>
          <p:nvPr>
            <p:ph idx="1"/>
          </p:nvPr>
        </p:nvSpPr>
        <p:spPr>
          <a:xfrm>
            <a:off x="439838" y="1284790"/>
            <a:ext cx="8084915" cy="5573210"/>
          </a:xfrm>
        </p:spPr>
        <p:txBody>
          <a:bodyPr>
            <a:normAutofit fontScale="62500" lnSpcReduction="20000"/>
          </a:bodyPr>
          <a:lstStyle/>
          <a:p>
            <a:pPr lvl="1">
              <a:spcBef>
                <a:spcPct val="0"/>
              </a:spcBef>
              <a:buClrTx/>
              <a:buNone/>
            </a:pPr>
            <a:r>
              <a:rPr lang="en-US" altLang="en-US" sz="3500" b="1" dirty="0">
                <a:solidFill>
                  <a:schemeClr val="tx2"/>
                </a:solidFill>
              </a:rPr>
              <a:t>Chapters in the Handbook</a:t>
            </a:r>
            <a:r>
              <a:rPr lang="en-US" altLang="en-US" sz="3500" b="1" dirty="0"/>
              <a:t>:</a:t>
            </a:r>
          </a:p>
          <a:p>
            <a:pPr lvl="2">
              <a:spcBef>
                <a:spcPct val="0"/>
              </a:spcBef>
              <a:buClrTx/>
              <a:buFontTx/>
              <a:buChar char="•"/>
            </a:pPr>
            <a:r>
              <a:rPr lang="en-US" altLang="en-US" sz="2800" dirty="0"/>
              <a:t>Systems of Care</a:t>
            </a:r>
          </a:p>
          <a:p>
            <a:pPr lvl="2">
              <a:spcBef>
                <a:spcPct val="0"/>
              </a:spcBef>
              <a:buClrTx/>
              <a:buFontTx/>
              <a:buChar char="•"/>
            </a:pPr>
            <a:r>
              <a:rPr lang="en-US" altLang="en-US" sz="2800" dirty="0"/>
              <a:t>Compliance and Confidentiality</a:t>
            </a:r>
          </a:p>
          <a:p>
            <a:pPr lvl="2">
              <a:spcBef>
                <a:spcPct val="0"/>
              </a:spcBef>
              <a:buClrTx/>
              <a:buFontTx/>
              <a:buChar char="•"/>
            </a:pPr>
            <a:r>
              <a:rPr lang="en-US" altLang="en-US" sz="2800" dirty="0"/>
              <a:t>Accessing Services</a:t>
            </a:r>
          </a:p>
          <a:p>
            <a:pPr lvl="2">
              <a:spcBef>
                <a:spcPct val="0"/>
              </a:spcBef>
              <a:buClrTx/>
              <a:buFontTx/>
              <a:buChar char="•"/>
            </a:pPr>
            <a:r>
              <a:rPr lang="en-US" altLang="en-US" sz="2800" dirty="0"/>
              <a:t>Providing Specialty Mental Health Services</a:t>
            </a:r>
          </a:p>
          <a:p>
            <a:pPr lvl="2">
              <a:spcBef>
                <a:spcPct val="0"/>
              </a:spcBef>
              <a:buClrTx/>
              <a:buFontTx/>
              <a:buChar char="•"/>
            </a:pPr>
            <a:r>
              <a:rPr lang="en-US" altLang="en-US" sz="2800" dirty="0"/>
              <a:t>Integration with Physical Health Care</a:t>
            </a:r>
          </a:p>
          <a:p>
            <a:pPr lvl="2">
              <a:spcBef>
                <a:spcPct val="0"/>
              </a:spcBef>
              <a:buClrTx/>
              <a:buFontTx/>
              <a:buChar char="•"/>
            </a:pPr>
            <a:r>
              <a:rPr lang="en-US" altLang="en-US" sz="2800" dirty="0"/>
              <a:t>Beneficiary Rights, Grievance and Appeals</a:t>
            </a:r>
          </a:p>
          <a:p>
            <a:pPr lvl="2">
              <a:spcBef>
                <a:spcPct val="0"/>
              </a:spcBef>
              <a:buClrTx/>
              <a:buFontTx/>
              <a:buChar char="•"/>
            </a:pPr>
            <a:r>
              <a:rPr lang="en-US" altLang="en-US" sz="2800" dirty="0"/>
              <a:t>Quality Management Program</a:t>
            </a:r>
          </a:p>
          <a:p>
            <a:pPr lvl="2">
              <a:spcBef>
                <a:spcPct val="0"/>
              </a:spcBef>
              <a:buClrTx/>
              <a:buFontTx/>
              <a:buChar char="•"/>
            </a:pPr>
            <a:r>
              <a:rPr lang="en-US" altLang="en-US" sz="2800" dirty="0"/>
              <a:t>Cultural Competence</a:t>
            </a:r>
          </a:p>
          <a:p>
            <a:pPr lvl="2">
              <a:spcBef>
                <a:spcPct val="0"/>
              </a:spcBef>
              <a:buClrTx/>
              <a:buFontTx/>
              <a:buChar char="•"/>
            </a:pPr>
            <a:r>
              <a:rPr lang="en-US" altLang="en-US" sz="2800" dirty="0"/>
              <a:t>Management Information System</a:t>
            </a:r>
          </a:p>
          <a:p>
            <a:pPr lvl="2">
              <a:spcBef>
                <a:spcPct val="0"/>
              </a:spcBef>
              <a:buClrTx/>
              <a:buFontTx/>
              <a:buChar char="•"/>
            </a:pPr>
            <a:r>
              <a:rPr lang="en-US" altLang="en-US" sz="2800" dirty="0"/>
              <a:t>Provider Contracting</a:t>
            </a:r>
          </a:p>
          <a:p>
            <a:pPr lvl="2">
              <a:spcBef>
                <a:spcPct val="0"/>
              </a:spcBef>
              <a:buClrTx/>
              <a:buFontTx/>
              <a:buChar char="•"/>
            </a:pPr>
            <a:endParaRPr lang="en-US" altLang="en-US" sz="2800" dirty="0"/>
          </a:p>
          <a:p>
            <a:endParaRPr lang="en-US" dirty="0"/>
          </a:p>
        </p:txBody>
      </p:sp>
    </p:spTree>
    <p:extLst>
      <p:ext uri="{BB962C8B-B14F-4D97-AF65-F5344CB8AC3E}">
        <p14:creationId xmlns:p14="http://schemas.microsoft.com/office/powerpoint/2010/main" val="298402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AEB3A-F0EF-4595-8F1B-68CB4DE77FCB}"/>
              </a:ext>
            </a:extLst>
          </p:cNvPr>
          <p:cNvSpPr>
            <a:spLocks noGrp="1"/>
          </p:cNvSpPr>
          <p:nvPr>
            <p:ph type="title"/>
          </p:nvPr>
        </p:nvSpPr>
        <p:spPr/>
        <p:txBody>
          <a:bodyPr/>
          <a:lstStyle/>
          <a:p>
            <a:r>
              <a:rPr lang="en-US" dirty="0"/>
              <a:t>OPOH Highlights</a:t>
            </a:r>
          </a:p>
        </p:txBody>
      </p:sp>
      <p:sp>
        <p:nvSpPr>
          <p:cNvPr id="4" name="Content Placeholder 3">
            <a:extLst>
              <a:ext uri="{FF2B5EF4-FFF2-40B4-BE49-F238E27FC236}">
                <a16:creationId xmlns:a16="http://schemas.microsoft.com/office/drawing/2014/main" id="{3F448605-7D85-44C4-AD7E-E953C2C42976}"/>
              </a:ext>
            </a:extLst>
          </p:cNvPr>
          <p:cNvSpPr>
            <a:spLocks noGrp="1"/>
          </p:cNvSpPr>
          <p:nvPr>
            <p:ph idx="1"/>
          </p:nvPr>
        </p:nvSpPr>
        <p:spPr>
          <a:xfrm>
            <a:off x="377576" y="1380390"/>
            <a:ext cx="8388848" cy="5208608"/>
          </a:xfrm>
        </p:spPr>
        <p:txBody>
          <a:bodyPr>
            <a:normAutofit fontScale="62500" lnSpcReduction="20000"/>
          </a:bodyPr>
          <a:lstStyle/>
          <a:p>
            <a:pPr lvl="1">
              <a:spcBef>
                <a:spcPct val="0"/>
              </a:spcBef>
              <a:buClrTx/>
              <a:buNone/>
            </a:pPr>
            <a:r>
              <a:rPr lang="en-US" altLang="en-US" sz="3500" b="1" dirty="0">
                <a:solidFill>
                  <a:schemeClr val="tx2"/>
                </a:solidFill>
              </a:rPr>
              <a:t>Chapters in the Handbook (continued)</a:t>
            </a:r>
            <a:r>
              <a:rPr lang="en-US" altLang="en-US" sz="3500" b="1" dirty="0"/>
              <a:t>:</a:t>
            </a:r>
            <a:endParaRPr lang="en-US" altLang="en-US" sz="3200" b="1" dirty="0"/>
          </a:p>
          <a:p>
            <a:pPr lvl="3"/>
            <a:r>
              <a:rPr lang="en-US" altLang="en-US" sz="2800" dirty="0"/>
              <a:t>Provider Issue Resolution</a:t>
            </a:r>
          </a:p>
          <a:p>
            <a:pPr lvl="3"/>
            <a:r>
              <a:rPr lang="en-US" altLang="en-US" sz="2800" dirty="0"/>
              <a:t>Practice Guidelines</a:t>
            </a:r>
          </a:p>
          <a:p>
            <a:pPr lvl="3"/>
            <a:r>
              <a:rPr lang="en-US" altLang="en-US" sz="2800" dirty="0"/>
              <a:t>Staff Qualifications and Supervision</a:t>
            </a:r>
          </a:p>
          <a:p>
            <a:pPr lvl="3"/>
            <a:r>
              <a:rPr lang="en-US" altLang="en-US" sz="2800" dirty="0"/>
              <a:t>Data Requirements</a:t>
            </a:r>
          </a:p>
          <a:p>
            <a:pPr lvl="3"/>
            <a:r>
              <a:rPr lang="en-US" altLang="en-US" sz="2800" dirty="0"/>
              <a:t>Training</a:t>
            </a:r>
          </a:p>
          <a:p>
            <a:pPr lvl="3"/>
            <a:r>
              <a:rPr lang="en-US" altLang="en-US" sz="2800" dirty="0"/>
              <a:t>Mental Health Services Act – MHSA</a:t>
            </a:r>
          </a:p>
          <a:p>
            <a:pPr lvl="3"/>
            <a:r>
              <a:rPr lang="en-US" altLang="en-US" sz="2800" dirty="0"/>
              <a:t>Payment Schedule and Budget Guidelines for Cost Reimbursement</a:t>
            </a:r>
          </a:p>
          <a:p>
            <a:pPr lvl="3"/>
            <a:r>
              <a:rPr lang="en-US" altLang="en-US" sz="2800" dirty="0"/>
              <a:t>Quick Reference Guide</a:t>
            </a:r>
          </a:p>
          <a:p>
            <a:pPr lvl="3"/>
            <a:r>
              <a:rPr lang="en-US" altLang="en-US" sz="2800" dirty="0"/>
              <a:t>List of Appendices </a:t>
            </a:r>
          </a:p>
          <a:p>
            <a:pPr lvl="3"/>
            <a:endParaRPr lang="en-US" altLang="en-US" sz="2800" dirty="0"/>
          </a:p>
          <a:p>
            <a:endParaRPr lang="en-US" dirty="0"/>
          </a:p>
        </p:txBody>
      </p:sp>
    </p:spTree>
    <p:extLst>
      <p:ext uri="{BB962C8B-B14F-4D97-AF65-F5344CB8AC3E}">
        <p14:creationId xmlns:p14="http://schemas.microsoft.com/office/powerpoint/2010/main" val="1021231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A4C3-9DC5-49DA-A8CB-1CC911EDFF08}"/>
              </a:ext>
            </a:extLst>
          </p:cNvPr>
          <p:cNvSpPr>
            <a:spLocks noGrp="1"/>
          </p:cNvSpPr>
          <p:nvPr>
            <p:ph type="title"/>
          </p:nvPr>
        </p:nvSpPr>
        <p:spPr>
          <a:xfrm>
            <a:off x="184935" y="269002"/>
            <a:ext cx="6760395" cy="741362"/>
          </a:xfrm>
        </p:spPr>
        <p:txBody>
          <a:bodyPr/>
          <a:lstStyle/>
          <a:p>
            <a:r>
              <a:rPr lang="en-US" dirty="0"/>
              <a:t>The (OPOH) details</a:t>
            </a:r>
            <a:br>
              <a:rPr lang="en-US" dirty="0"/>
            </a:br>
            <a:r>
              <a:rPr lang="en-US" dirty="0"/>
              <a:t>Important </a:t>
            </a:r>
            <a:r>
              <a:rPr lang="en-US" dirty="0" err="1"/>
              <a:t>qA</a:t>
            </a:r>
            <a:r>
              <a:rPr lang="en-US" dirty="0"/>
              <a:t> requirements</a:t>
            </a:r>
          </a:p>
        </p:txBody>
      </p:sp>
      <p:sp>
        <p:nvSpPr>
          <p:cNvPr id="4" name="Content Placeholder 3">
            <a:extLst>
              <a:ext uri="{FF2B5EF4-FFF2-40B4-BE49-F238E27FC236}">
                <a16:creationId xmlns:a16="http://schemas.microsoft.com/office/drawing/2014/main" id="{AFE6913F-C351-4474-A148-387FE0450C1C}"/>
              </a:ext>
            </a:extLst>
          </p:cNvPr>
          <p:cNvSpPr>
            <a:spLocks noGrp="1"/>
          </p:cNvSpPr>
          <p:nvPr>
            <p:ph idx="1"/>
          </p:nvPr>
        </p:nvSpPr>
        <p:spPr>
          <a:xfrm>
            <a:off x="575128" y="1541124"/>
            <a:ext cx="7993743" cy="5316875"/>
          </a:xfrm>
        </p:spPr>
        <p:txBody>
          <a:bodyPr/>
          <a:lstStyle/>
          <a:p>
            <a:pPr>
              <a:lnSpc>
                <a:spcPct val="90000"/>
              </a:lnSpc>
            </a:pPr>
            <a:r>
              <a:rPr lang="en-US" altLang="en-US" sz="1800" dirty="0"/>
              <a:t>Internal Quality Improvement Controls and Activities </a:t>
            </a:r>
          </a:p>
          <a:p>
            <a:pPr>
              <a:lnSpc>
                <a:spcPct val="90000"/>
              </a:lnSpc>
            </a:pPr>
            <a:r>
              <a:rPr lang="en-US" altLang="en-US" sz="1800" dirty="0"/>
              <a:t>Medical Record Requirements</a:t>
            </a:r>
          </a:p>
          <a:p>
            <a:pPr>
              <a:lnSpc>
                <a:spcPct val="90000"/>
              </a:lnSpc>
            </a:pPr>
            <a:r>
              <a:rPr lang="en-US" altLang="en-US" sz="1800" dirty="0"/>
              <a:t>Quality Management &amp; Short-Doyle Medi-Cal Requirements </a:t>
            </a:r>
          </a:p>
          <a:p>
            <a:pPr>
              <a:lnSpc>
                <a:spcPct val="90000"/>
              </a:lnSpc>
            </a:pPr>
            <a:r>
              <a:rPr lang="en-US" altLang="en-US" sz="1800" dirty="0"/>
              <a:t>Staff Signature Logs </a:t>
            </a:r>
          </a:p>
          <a:p>
            <a:pPr>
              <a:lnSpc>
                <a:spcPct val="90000"/>
              </a:lnSpc>
            </a:pPr>
            <a:r>
              <a:rPr lang="en-US" altLang="en-US" sz="1800" dirty="0"/>
              <a:t>Medi-Cal Recoupment and Appeals Process </a:t>
            </a:r>
          </a:p>
          <a:p>
            <a:pPr>
              <a:lnSpc>
                <a:spcPct val="90000"/>
              </a:lnSpc>
            </a:pPr>
            <a:r>
              <a:rPr lang="en-US" altLang="en-US" sz="1800" dirty="0"/>
              <a:t>Medi-Cal Site Reviews</a:t>
            </a:r>
          </a:p>
          <a:p>
            <a:pPr>
              <a:lnSpc>
                <a:spcPct val="90000"/>
              </a:lnSpc>
            </a:pPr>
            <a:r>
              <a:rPr lang="en-US" altLang="en-US" sz="1800" dirty="0"/>
              <a:t>Medication Monitoring Process</a:t>
            </a:r>
          </a:p>
          <a:p>
            <a:pPr>
              <a:lnSpc>
                <a:spcPct val="90000"/>
              </a:lnSpc>
            </a:pPr>
            <a:r>
              <a:rPr lang="en-US" altLang="en-US" sz="1800" dirty="0"/>
              <a:t>Accessibility of Services/Wait Times </a:t>
            </a:r>
          </a:p>
          <a:p>
            <a:pPr>
              <a:lnSpc>
                <a:spcPct val="90000"/>
              </a:lnSpc>
            </a:pPr>
            <a:r>
              <a:rPr lang="en-US" altLang="en-US" sz="1800" dirty="0"/>
              <a:t>Client and Performance Outcomes </a:t>
            </a:r>
          </a:p>
          <a:p>
            <a:pPr>
              <a:lnSpc>
                <a:spcPct val="90000"/>
              </a:lnSpc>
            </a:pPr>
            <a:r>
              <a:rPr lang="en-US" altLang="en-US" sz="1800" dirty="0"/>
              <a:t>Reporting Serious Incidents </a:t>
            </a:r>
          </a:p>
          <a:p>
            <a:pPr>
              <a:lnSpc>
                <a:spcPct val="90000"/>
              </a:lnSpc>
            </a:pPr>
            <a:r>
              <a:rPr lang="en-US" sz="1800" dirty="0"/>
              <a:t>Provider transfer request</a:t>
            </a:r>
            <a:endParaRPr lang="en-US" altLang="en-US" sz="1800" dirty="0"/>
          </a:p>
          <a:p>
            <a:endParaRPr lang="en-US" dirty="0"/>
          </a:p>
        </p:txBody>
      </p:sp>
    </p:spTree>
    <p:extLst>
      <p:ext uri="{BB962C8B-B14F-4D97-AF65-F5344CB8AC3E}">
        <p14:creationId xmlns:p14="http://schemas.microsoft.com/office/powerpoint/2010/main" val="3948917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59FBC-0E08-431D-9280-2FEF1B7E1E4F}"/>
              </a:ext>
            </a:extLst>
          </p:cNvPr>
          <p:cNvSpPr>
            <a:spLocks noGrp="1"/>
          </p:cNvSpPr>
          <p:nvPr>
            <p:ph type="title"/>
          </p:nvPr>
        </p:nvSpPr>
        <p:spPr/>
        <p:txBody>
          <a:bodyPr/>
          <a:lstStyle/>
          <a:p>
            <a:r>
              <a:rPr lang="en-US" dirty="0"/>
              <a:t>Financial manual</a:t>
            </a:r>
          </a:p>
        </p:txBody>
      </p:sp>
      <p:sp>
        <p:nvSpPr>
          <p:cNvPr id="4" name="Content Placeholder 3">
            <a:extLst>
              <a:ext uri="{FF2B5EF4-FFF2-40B4-BE49-F238E27FC236}">
                <a16:creationId xmlns:a16="http://schemas.microsoft.com/office/drawing/2014/main" id="{01332BB6-74B5-4E92-924B-99791639D610}"/>
              </a:ext>
            </a:extLst>
          </p:cNvPr>
          <p:cNvSpPr>
            <a:spLocks noGrp="1"/>
          </p:cNvSpPr>
          <p:nvPr>
            <p:ph idx="1"/>
          </p:nvPr>
        </p:nvSpPr>
        <p:spPr>
          <a:xfrm>
            <a:off x="693056" y="1654139"/>
            <a:ext cx="7993743" cy="4623289"/>
          </a:xfrm>
        </p:spPr>
        <p:txBody>
          <a:bodyPr>
            <a:normAutofit lnSpcReduction="10000"/>
          </a:bodyPr>
          <a:lstStyle/>
          <a:p>
            <a:r>
              <a:rPr lang="en-US" altLang="en-US" sz="2000" dirty="0"/>
              <a:t>Each program is responsible to have a copy of the Financial Eligibility and Billing Procedures – Organizational Providers Manual </a:t>
            </a:r>
          </a:p>
          <a:p>
            <a:pPr marL="0" indent="0">
              <a:buNone/>
            </a:pPr>
            <a:endParaRPr lang="en-US" altLang="en-US" sz="2000" dirty="0"/>
          </a:p>
          <a:p>
            <a:r>
              <a:rPr lang="en-US" altLang="en-US" sz="2000" dirty="0"/>
              <a:t>It provides detailed instructions for completion of financial eligibility and billing processes including entry of third-party coverage and financial reviews (UMDAP), billing and recording of payments. </a:t>
            </a:r>
          </a:p>
          <a:p>
            <a:pPr marL="0" indent="0">
              <a:buNone/>
            </a:pPr>
            <a:endParaRPr lang="en-US" altLang="en-US" sz="2000" dirty="0"/>
          </a:p>
          <a:p>
            <a:r>
              <a:rPr lang="en-US" altLang="en-US" sz="2000" dirty="0"/>
              <a:t>The manual is available on the Optum website:</a:t>
            </a:r>
          </a:p>
          <a:p>
            <a:pPr lvl="1"/>
            <a:r>
              <a:rPr lang="en-US" altLang="en-US" sz="2000" dirty="0"/>
              <a:t> </a:t>
            </a:r>
            <a:r>
              <a:rPr lang="en-US" dirty="0">
                <a:hlinkClick r:id="rId2"/>
              </a:rPr>
              <a:t>Financial Eligibility and Billing Manual (pdf) (optumsandiego.com)</a:t>
            </a:r>
            <a:endParaRPr lang="en-US" dirty="0"/>
          </a:p>
        </p:txBody>
      </p:sp>
    </p:spTree>
    <p:extLst>
      <p:ext uri="{BB962C8B-B14F-4D97-AF65-F5344CB8AC3E}">
        <p14:creationId xmlns:p14="http://schemas.microsoft.com/office/powerpoint/2010/main" val="4276221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6197-011F-4B5A-9493-E7D39CCE0745}"/>
              </a:ext>
            </a:extLst>
          </p:cNvPr>
          <p:cNvSpPr>
            <a:spLocks noGrp="1"/>
          </p:cNvSpPr>
          <p:nvPr>
            <p:ph type="title"/>
          </p:nvPr>
        </p:nvSpPr>
        <p:spPr/>
        <p:txBody>
          <a:bodyPr/>
          <a:lstStyle/>
          <a:p>
            <a:r>
              <a:rPr lang="en-US" dirty="0"/>
              <a:t>Medical record</a:t>
            </a:r>
          </a:p>
        </p:txBody>
      </p:sp>
      <p:sp>
        <p:nvSpPr>
          <p:cNvPr id="4" name="Content Placeholder 3">
            <a:extLst>
              <a:ext uri="{FF2B5EF4-FFF2-40B4-BE49-F238E27FC236}">
                <a16:creationId xmlns:a16="http://schemas.microsoft.com/office/drawing/2014/main" id="{CA6BAC3F-D402-414B-8EF0-C8BCF9A7F2A3}"/>
              </a:ext>
            </a:extLst>
          </p:cNvPr>
          <p:cNvSpPr>
            <a:spLocks noGrp="1"/>
          </p:cNvSpPr>
          <p:nvPr>
            <p:ph idx="1"/>
          </p:nvPr>
        </p:nvSpPr>
        <p:spPr>
          <a:xfrm>
            <a:off x="693056" y="1664413"/>
            <a:ext cx="4495393" cy="4613015"/>
          </a:xfrm>
        </p:spPr>
        <p:txBody>
          <a:bodyPr>
            <a:normAutofit fontScale="92500" lnSpcReduction="20000"/>
          </a:bodyPr>
          <a:lstStyle/>
          <a:p>
            <a:r>
              <a:rPr lang="en-US" altLang="en-US" sz="2000" dirty="0"/>
              <a:t>Programs are required to use the CCBH EHR or current forms found in the Uniform Clinical Record Manual as needed.</a:t>
            </a:r>
          </a:p>
          <a:p>
            <a:r>
              <a:rPr lang="en-US" altLang="en-US" sz="2000" dirty="0"/>
              <a:t>Medical Records are a hybrid chart, as some documentation will be maintained in a paper chart.</a:t>
            </a:r>
          </a:p>
          <a:p>
            <a:r>
              <a:rPr lang="en-US" altLang="en-US" sz="2000" dirty="0"/>
              <a:t>All records must be maintained in a secure location, filed in a prescribed order, and be retrievable for audits by QM, DHCS or other entities</a:t>
            </a:r>
          </a:p>
          <a:p>
            <a:endParaRPr lang="en-US" dirty="0"/>
          </a:p>
        </p:txBody>
      </p:sp>
    </p:spTree>
    <p:extLst>
      <p:ext uri="{BB962C8B-B14F-4D97-AF65-F5344CB8AC3E}">
        <p14:creationId xmlns:p14="http://schemas.microsoft.com/office/powerpoint/2010/main" val="1827888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B7F20-500A-4DE9-BBE4-09293EB14960}"/>
              </a:ext>
            </a:extLst>
          </p:cNvPr>
          <p:cNvSpPr>
            <a:spLocks noGrp="1"/>
          </p:cNvSpPr>
          <p:nvPr>
            <p:ph type="title"/>
          </p:nvPr>
        </p:nvSpPr>
        <p:spPr>
          <a:xfrm>
            <a:off x="92467" y="269002"/>
            <a:ext cx="6277511" cy="741362"/>
          </a:xfrm>
        </p:spPr>
        <p:txBody>
          <a:bodyPr/>
          <a:lstStyle/>
          <a:p>
            <a:r>
              <a:rPr lang="en-US" altLang="en-US" dirty="0"/>
              <a:t>Quality Management &amp; Short-Doyle Medi-Cal Requirements</a:t>
            </a:r>
            <a:endParaRPr lang="en-US" dirty="0"/>
          </a:p>
        </p:txBody>
      </p:sp>
      <p:sp>
        <p:nvSpPr>
          <p:cNvPr id="4" name="Content Placeholder 3">
            <a:extLst>
              <a:ext uri="{FF2B5EF4-FFF2-40B4-BE49-F238E27FC236}">
                <a16:creationId xmlns:a16="http://schemas.microsoft.com/office/drawing/2014/main" id="{EACBF740-4CF7-4617-ADE5-65F571DB127D}"/>
              </a:ext>
            </a:extLst>
          </p:cNvPr>
          <p:cNvSpPr>
            <a:spLocks noGrp="1"/>
          </p:cNvSpPr>
          <p:nvPr>
            <p:ph idx="1"/>
          </p:nvPr>
        </p:nvSpPr>
        <p:spPr>
          <a:xfrm>
            <a:off x="693056" y="1623317"/>
            <a:ext cx="7993743" cy="4654111"/>
          </a:xfrm>
        </p:spPr>
        <p:txBody>
          <a:bodyPr>
            <a:normAutofit/>
          </a:bodyPr>
          <a:lstStyle/>
          <a:p>
            <a:r>
              <a:rPr lang="en-US" altLang="en-US" sz="2000" dirty="0"/>
              <a:t>Programs will be monitored for quality and compliance by the BHS Quality Assurance Unit.</a:t>
            </a:r>
          </a:p>
          <a:p>
            <a:r>
              <a:rPr lang="en-US" altLang="en-US" sz="2000" dirty="0"/>
              <a:t>Medical Record Reviews occur annually  </a:t>
            </a:r>
          </a:p>
          <a:p>
            <a:r>
              <a:rPr lang="en-US" altLang="en-US" sz="2000" dirty="0"/>
              <a:t>Medication Monitoring occurs quarterly </a:t>
            </a:r>
          </a:p>
          <a:p>
            <a:r>
              <a:rPr lang="en-US" altLang="en-US" sz="2000" dirty="0"/>
              <a:t>Medi-Cal site certifications occur initially and every three years for site re-certification</a:t>
            </a:r>
          </a:p>
          <a:p>
            <a:r>
              <a:rPr lang="en-US" altLang="en-US" sz="2000" dirty="0"/>
              <a:t>The QA unit monitors trends and/or patterns that may result in quality improvement recommendations</a:t>
            </a:r>
          </a:p>
          <a:p>
            <a:endParaRPr lang="en-US" dirty="0"/>
          </a:p>
        </p:txBody>
      </p:sp>
    </p:spTree>
    <p:extLst>
      <p:ext uri="{BB962C8B-B14F-4D97-AF65-F5344CB8AC3E}">
        <p14:creationId xmlns:p14="http://schemas.microsoft.com/office/powerpoint/2010/main" val="3763003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7CD9-6F24-4F8B-930D-3D46A4226DF0}"/>
              </a:ext>
            </a:extLst>
          </p:cNvPr>
          <p:cNvSpPr>
            <a:spLocks noGrp="1"/>
          </p:cNvSpPr>
          <p:nvPr>
            <p:ph type="title"/>
          </p:nvPr>
        </p:nvSpPr>
        <p:spPr/>
        <p:txBody>
          <a:bodyPr/>
          <a:lstStyle/>
          <a:p>
            <a:r>
              <a:rPr lang="en-US" altLang="en-US" dirty="0"/>
              <a:t>Staff Signature Logs</a:t>
            </a:r>
            <a:endParaRPr lang="en-US" dirty="0"/>
          </a:p>
        </p:txBody>
      </p:sp>
      <p:sp>
        <p:nvSpPr>
          <p:cNvPr id="4" name="Content Placeholder 3">
            <a:extLst>
              <a:ext uri="{FF2B5EF4-FFF2-40B4-BE49-F238E27FC236}">
                <a16:creationId xmlns:a16="http://schemas.microsoft.com/office/drawing/2014/main" id="{1E3F0C7A-BE0F-4D93-9E62-222DC7DF9254}"/>
              </a:ext>
            </a:extLst>
          </p:cNvPr>
          <p:cNvSpPr>
            <a:spLocks noGrp="1"/>
          </p:cNvSpPr>
          <p:nvPr>
            <p:ph idx="1"/>
          </p:nvPr>
        </p:nvSpPr>
        <p:spPr>
          <a:xfrm>
            <a:off x="693057" y="1657485"/>
            <a:ext cx="7993743" cy="4931513"/>
          </a:xfrm>
        </p:spPr>
        <p:txBody>
          <a:bodyPr/>
          <a:lstStyle/>
          <a:p>
            <a:pPr>
              <a:lnSpc>
                <a:spcPct val="80000"/>
              </a:lnSpc>
            </a:pPr>
            <a:r>
              <a:rPr lang="en-US" altLang="en-US" sz="2400" dirty="0"/>
              <a:t>A Signature Log is a list of all current staff providing direct services, their licensure, job title, and a copy of their typical signature.</a:t>
            </a:r>
          </a:p>
          <a:p>
            <a:pPr>
              <a:lnSpc>
                <a:spcPct val="80000"/>
              </a:lnSpc>
              <a:buNone/>
            </a:pPr>
            <a:endParaRPr lang="en-US" altLang="en-US" sz="2400" dirty="0"/>
          </a:p>
          <a:p>
            <a:pPr>
              <a:lnSpc>
                <a:spcPct val="80000"/>
              </a:lnSpc>
            </a:pPr>
            <a:r>
              <a:rPr lang="en-US" altLang="en-US" sz="2400" dirty="0"/>
              <a:t>All organizational providers are required to maintain an accurate and current staff signature log.</a:t>
            </a:r>
          </a:p>
          <a:p>
            <a:pPr>
              <a:lnSpc>
                <a:spcPct val="80000"/>
              </a:lnSpc>
              <a:buNone/>
            </a:pPr>
            <a:endParaRPr lang="en-US" altLang="en-US" sz="2400" dirty="0"/>
          </a:p>
          <a:p>
            <a:pPr>
              <a:lnSpc>
                <a:spcPct val="80000"/>
              </a:lnSpc>
            </a:pPr>
            <a:r>
              <a:rPr lang="en-US" altLang="en-US" sz="2400" dirty="0"/>
              <a:t>Logs must reflect any changes in staff licensure, degree, job title, name, or signature.</a:t>
            </a:r>
          </a:p>
          <a:p>
            <a:pPr>
              <a:lnSpc>
                <a:spcPct val="80000"/>
              </a:lnSpc>
              <a:buNone/>
            </a:pPr>
            <a:endParaRPr lang="en-US" altLang="en-US" sz="2400" dirty="0"/>
          </a:p>
          <a:p>
            <a:pPr>
              <a:lnSpc>
                <a:spcPct val="80000"/>
              </a:lnSpc>
            </a:pPr>
            <a:r>
              <a:rPr lang="en-US" altLang="en-US" sz="2400" dirty="0"/>
              <a:t>Logs shall be made available at request of QM or DHCS during reviews, visits, etc.</a:t>
            </a:r>
          </a:p>
          <a:p>
            <a:endParaRPr lang="en-US" dirty="0"/>
          </a:p>
        </p:txBody>
      </p:sp>
    </p:spTree>
    <p:extLst>
      <p:ext uri="{BB962C8B-B14F-4D97-AF65-F5344CB8AC3E}">
        <p14:creationId xmlns:p14="http://schemas.microsoft.com/office/powerpoint/2010/main" val="414351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B72E4-FFDD-465A-8038-DE9358EC1029}"/>
              </a:ext>
            </a:extLst>
          </p:cNvPr>
          <p:cNvSpPr>
            <a:spLocks noGrp="1"/>
          </p:cNvSpPr>
          <p:nvPr>
            <p:ph type="title"/>
          </p:nvPr>
        </p:nvSpPr>
        <p:spPr>
          <a:xfrm>
            <a:off x="693057" y="269002"/>
            <a:ext cx="5183761" cy="741362"/>
          </a:xfrm>
        </p:spPr>
        <p:txBody>
          <a:bodyPr/>
          <a:lstStyle/>
          <a:p>
            <a:r>
              <a:rPr lang="en-US" altLang="en-US" dirty="0"/>
              <a:t>Medi-Cal Recoupment and Appeals Process</a:t>
            </a:r>
            <a:endParaRPr lang="en-US" dirty="0"/>
          </a:p>
        </p:txBody>
      </p:sp>
      <p:sp>
        <p:nvSpPr>
          <p:cNvPr id="4" name="Content Placeholder 3">
            <a:extLst>
              <a:ext uri="{FF2B5EF4-FFF2-40B4-BE49-F238E27FC236}">
                <a16:creationId xmlns:a16="http://schemas.microsoft.com/office/drawing/2014/main" id="{E51CB799-C341-400F-BB4A-EC87E3D1B589}"/>
              </a:ext>
            </a:extLst>
          </p:cNvPr>
          <p:cNvSpPr>
            <a:spLocks noGrp="1"/>
          </p:cNvSpPr>
          <p:nvPr>
            <p:ph idx="1"/>
          </p:nvPr>
        </p:nvSpPr>
        <p:spPr>
          <a:xfrm>
            <a:off x="693056" y="1530849"/>
            <a:ext cx="7993743" cy="5208998"/>
          </a:xfrm>
        </p:spPr>
        <p:txBody>
          <a:bodyPr>
            <a:normAutofit lnSpcReduction="10000"/>
          </a:bodyPr>
          <a:lstStyle/>
          <a:p>
            <a:pPr>
              <a:buNone/>
            </a:pPr>
            <a:r>
              <a:rPr lang="en-US" altLang="en-US" sz="2200" dirty="0"/>
              <a:t>Billings will be disallowed that do not meet documentation standards in the Uniform Clinical Record Manual.</a:t>
            </a:r>
          </a:p>
          <a:p>
            <a:pPr>
              <a:buNone/>
            </a:pPr>
            <a:endParaRPr lang="en-US" altLang="en-US" sz="2200" dirty="0"/>
          </a:p>
          <a:p>
            <a:pPr>
              <a:buNone/>
            </a:pPr>
            <a:r>
              <a:rPr lang="en-US" altLang="en-US" sz="2200" dirty="0"/>
              <a:t>Per the current California State DHCS Reasons for Recoupment of FFP Dollars, MHP is obligated to disallow Medi-Cal claims under:</a:t>
            </a:r>
          </a:p>
          <a:p>
            <a:pPr lvl="1"/>
            <a:r>
              <a:rPr lang="en-US" altLang="en-US" sz="2200" dirty="0"/>
              <a:t>Related to Fraud, Waste, and Abuse </a:t>
            </a:r>
          </a:p>
          <a:p>
            <a:pPr lvl="1"/>
            <a:r>
              <a:rPr lang="en-US" altLang="en-US" sz="2200" dirty="0"/>
              <a:t>Medical necessity</a:t>
            </a:r>
          </a:p>
          <a:p>
            <a:pPr lvl="1"/>
            <a:r>
              <a:rPr lang="en-US" altLang="en-US" sz="2200" dirty="0"/>
              <a:t>Progress notes</a:t>
            </a:r>
          </a:p>
          <a:p>
            <a:endParaRPr lang="en-US" dirty="0"/>
          </a:p>
        </p:txBody>
      </p:sp>
    </p:spTree>
    <p:extLst>
      <p:ext uri="{BB962C8B-B14F-4D97-AF65-F5344CB8AC3E}">
        <p14:creationId xmlns:p14="http://schemas.microsoft.com/office/powerpoint/2010/main" val="42727421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252692" y="1295400"/>
            <a:ext cx="6415236" cy="5208142"/>
          </a:xfrm>
        </p:spPr>
        <p:txBody>
          <a:bodyPr>
            <a:normAutofit fontScale="62500" lnSpcReduction="20000"/>
          </a:bodyPr>
          <a:lstStyle/>
          <a:p>
            <a:pPr marL="0" indent="0" eaLnBrk="1" fontAlgn="auto" hangingPunct="1">
              <a:lnSpc>
                <a:spcPct val="100000"/>
              </a:lnSpc>
              <a:buSzPct val="170000"/>
              <a:buFont typeface="Wingdings 3"/>
              <a:buNone/>
              <a:defRPr/>
            </a:pPr>
            <a:r>
              <a:rPr lang="en-US" sz="3000" dirty="0">
                <a:solidFill>
                  <a:schemeClr val="tx2"/>
                </a:solidFill>
              </a:rPr>
              <a:t>Progress Note Disallowances:</a:t>
            </a:r>
          </a:p>
          <a:p>
            <a:pPr marL="0" indent="0" eaLnBrk="1" fontAlgn="auto" hangingPunct="1">
              <a:lnSpc>
                <a:spcPct val="100000"/>
              </a:lnSpc>
              <a:buSzPct val="170000"/>
              <a:buFont typeface="Wingdings 3"/>
              <a:buNone/>
              <a:defRPr/>
            </a:pPr>
            <a:endParaRPr lang="en-US" sz="3000" dirty="0"/>
          </a:p>
          <a:p>
            <a:pPr marL="801688" lvl="3" indent="-287338">
              <a:lnSpc>
                <a:spcPct val="120000"/>
              </a:lnSpc>
              <a:spcAft>
                <a:spcPts val="3000"/>
              </a:spcAft>
              <a:buClr>
                <a:schemeClr val="accent1">
                  <a:lumMod val="60000"/>
                  <a:lumOff val="40000"/>
                </a:schemeClr>
              </a:buClr>
              <a:buSzPct val="85000"/>
              <a:buFont typeface="Wingdings" panose="05000000000000000000" pitchFamily="2" charset="2"/>
              <a:buChar char="§"/>
              <a:defRPr/>
            </a:pPr>
            <a:r>
              <a:rPr lang="en-US" sz="2400" dirty="0"/>
              <a:t>No Progress Note or no narrative for a service claimed</a:t>
            </a:r>
          </a:p>
          <a:p>
            <a:pPr marL="801688" lvl="3" indent="-287338">
              <a:lnSpc>
                <a:spcPct val="120000"/>
              </a:lnSpc>
              <a:spcAft>
                <a:spcPts val="3000"/>
              </a:spcAft>
              <a:buClr>
                <a:schemeClr val="accent1">
                  <a:lumMod val="60000"/>
                  <a:lumOff val="40000"/>
                </a:schemeClr>
              </a:buClr>
              <a:buSzPct val="85000"/>
              <a:buFont typeface="Wingdings" panose="05000000000000000000" pitchFamily="2" charset="2"/>
              <a:buChar char="§"/>
              <a:defRPr/>
            </a:pPr>
            <a:r>
              <a:rPr lang="en-US" sz="2400" dirty="0"/>
              <a:t>Time billed for the service is greater than the time documented</a:t>
            </a:r>
          </a:p>
          <a:p>
            <a:pPr marL="801688" lvl="2" indent="-287338">
              <a:lnSpc>
                <a:spcPct val="120000"/>
              </a:lnSpc>
              <a:spcAft>
                <a:spcPts val="0"/>
              </a:spcAft>
              <a:buClr>
                <a:schemeClr val="accent1">
                  <a:lumMod val="40000"/>
                  <a:lumOff val="60000"/>
                </a:schemeClr>
              </a:buClr>
              <a:buSzPct val="85000"/>
              <a:defRPr/>
            </a:pPr>
            <a:r>
              <a:rPr lang="en-US" sz="2400" dirty="0"/>
              <a:t>Billing service time for a “No Show” when no service was provided</a:t>
            </a:r>
          </a:p>
          <a:p>
            <a:pPr marL="801688" lvl="2" indent="-287338">
              <a:lnSpc>
                <a:spcPct val="120000"/>
              </a:lnSpc>
              <a:spcAft>
                <a:spcPts val="0"/>
              </a:spcAft>
              <a:buClr>
                <a:schemeClr val="accent1">
                  <a:lumMod val="40000"/>
                  <a:lumOff val="60000"/>
                </a:schemeClr>
              </a:buClr>
              <a:buSzPct val="85000"/>
              <a:defRPr/>
            </a:pPr>
            <a:endParaRPr lang="en-US" sz="2400" dirty="0"/>
          </a:p>
          <a:p>
            <a:pPr marL="801688" lvl="2" indent="-287338">
              <a:lnSpc>
                <a:spcPct val="120000"/>
              </a:lnSpc>
              <a:spcAft>
                <a:spcPts val="0"/>
              </a:spcAft>
              <a:buClr>
                <a:schemeClr val="accent1">
                  <a:lumMod val="40000"/>
                  <a:lumOff val="60000"/>
                </a:schemeClr>
              </a:buClr>
              <a:buSzPct val="85000"/>
              <a:defRPr/>
            </a:pPr>
            <a:r>
              <a:rPr lang="en-US" sz="2400" dirty="0"/>
              <a:t>No SMHS was provided - Service provided was solely academic, vocational, recreation, socialization or supportive service only.</a:t>
            </a:r>
          </a:p>
          <a:p>
            <a:pPr marL="801688" lvl="2" indent="-287338">
              <a:lnSpc>
                <a:spcPct val="120000"/>
              </a:lnSpc>
              <a:spcAft>
                <a:spcPts val="0"/>
              </a:spcAft>
              <a:buClr>
                <a:schemeClr val="accent1">
                  <a:lumMod val="40000"/>
                  <a:lumOff val="60000"/>
                </a:schemeClr>
              </a:buClr>
              <a:buSzPct val="85000"/>
              <a:defRPr/>
            </a:pPr>
            <a:endParaRPr lang="en-US" sz="2400" dirty="0"/>
          </a:p>
          <a:p>
            <a:pPr marL="801688" lvl="2" indent="-287338">
              <a:lnSpc>
                <a:spcPct val="120000"/>
              </a:lnSpc>
              <a:spcAft>
                <a:spcPts val="0"/>
              </a:spcAft>
              <a:buClr>
                <a:schemeClr val="accent1">
                  <a:lumMod val="40000"/>
                  <a:lumOff val="60000"/>
                </a:schemeClr>
              </a:buClr>
              <a:buSzPct val="85000"/>
              <a:defRPr/>
            </a:pPr>
            <a:r>
              <a:rPr lang="en-US" sz="2400" dirty="0"/>
              <a:t>The service was not provided within the scope of practice of the person delivering the service.</a:t>
            </a:r>
          </a:p>
          <a:p>
            <a:pPr marL="801688" lvl="2" indent="-287338">
              <a:lnSpc>
                <a:spcPct val="120000"/>
              </a:lnSpc>
              <a:spcAft>
                <a:spcPts val="0"/>
              </a:spcAft>
              <a:buClr>
                <a:schemeClr val="accent1">
                  <a:lumMod val="40000"/>
                  <a:lumOff val="60000"/>
                </a:schemeClr>
              </a:buClr>
              <a:buSzPct val="85000"/>
              <a:defRPr/>
            </a:pPr>
            <a:endParaRPr lang="en-US" sz="2400" dirty="0"/>
          </a:p>
          <a:p>
            <a:pPr marL="801688" lvl="2" indent="-287338">
              <a:lnSpc>
                <a:spcPct val="120000"/>
              </a:lnSpc>
              <a:spcAft>
                <a:spcPts val="0"/>
              </a:spcAft>
              <a:buClr>
                <a:schemeClr val="accent1">
                  <a:lumMod val="40000"/>
                  <a:lumOff val="60000"/>
                </a:schemeClr>
              </a:buClr>
              <a:buSzPct val="85000"/>
              <a:defRPr/>
            </a:pPr>
            <a:r>
              <a:rPr lang="en-US" sz="2400" dirty="0"/>
              <a:t> Progress note was not signed (or electronic equivalent) by the person(s) providing the service</a:t>
            </a:r>
          </a:p>
          <a:p>
            <a:pPr marL="801688" lvl="2" indent="-287338">
              <a:lnSpc>
                <a:spcPct val="120000"/>
              </a:lnSpc>
              <a:spcAft>
                <a:spcPts val="0"/>
              </a:spcAft>
              <a:buClr>
                <a:schemeClr val="accent1">
                  <a:lumMod val="40000"/>
                  <a:lumOff val="60000"/>
                </a:schemeClr>
              </a:buClr>
              <a:buSzPct val="85000"/>
              <a:defRPr/>
            </a:pPr>
            <a:endParaRPr lang="en-US" sz="2400" dirty="0"/>
          </a:p>
          <a:p>
            <a:pPr marL="801688" lvl="2" indent="-287338">
              <a:lnSpc>
                <a:spcPct val="120000"/>
              </a:lnSpc>
              <a:spcAft>
                <a:spcPts val="0"/>
              </a:spcAft>
              <a:buClr>
                <a:schemeClr val="accent1">
                  <a:lumMod val="40000"/>
                  <a:lumOff val="60000"/>
                </a:schemeClr>
              </a:buClr>
              <a:buSzPct val="85000"/>
              <a:defRPr/>
            </a:pPr>
            <a:r>
              <a:rPr lang="en-US" sz="2400" dirty="0"/>
              <a:t>Service provided were ineligible for FFP (Federal Financial Participation) or in setting subject to lockouts (i.e. service provided while client was in an IMD, Jail, Juvenile Hall, etc.)</a:t>
            </a:r>
          </a:p>
          <a:p>
            <a:pPr marL="849313" indent="0" eaLnBrk="1" fontAlgn="auto" hangingPunct="1">
              <a:spcBef>
                <a:spcPts val="200"/>
              </a:spcBef>
              <a:spcAft>
                <a:spcPts val="0"/>
              </a:spcAft>
              <a:buClr>
                <a:schemeClr val="accent1">
                  <a:lumMod val="60000"/>
                  <a:lumOff val="40000"/>
                </a:schemeClr>
              </a:buClr>
              <a:buSzPct val="90000"/>
              <a:buNone/>
              <a:defRPr/>
            </a:pPr>
            <a:endParaRPr lang="en-US" sz="1500" dirty="0"/>
          </a:p>
          <a:p>
            <a:pPr marL="682625" lvl="1" indent="0" eaLnBrk="1" fontAlgn="auto" hangingPunct="1">
              <a:lnSpc>
                <a:spcPct val="80000"/>
              </a:lnSpc>
              <a:spcBef>
                <a:spcPts val="324"/>
              </a:spcBef>
              <a:spcAft>
                <a:spcPts val="0"/>
              </a:spcAft>
              <a:buClr>
                <a:schemeClr val="accent1">
                  <a:lumMod val="60000"/>
                  <a:lumOff val="40000"/>
                </a:schemeClr>
              </a:buClr>
              <a:buSzPct val="90000"/>
              <a:buNone/>
              <a:defRPr/>
            </a:pPr>
            <a:endParaRPr lang="en-US" sz="2800" dirty="0"/>
          </a:p>
          <a:p>
            <a:pPr marL="621792" lvl="1" eaLnBrk="1" fontAlgn="auto" hangingPunct="1">
              <a:lnSpc>
                <a:spcPct val="80000"/>
              </a:lnSpc>
              <a:spcBef>
                <a:spcPts val="324"/>
              </a:spcBef>
              <a:spcAft>
                <a:spcPts val="0"/>
              </a:spcAft>
              <a:buClr>
                <a:schemeClr val="accent1">
                  <a:lumMod val="60000"/>
                  <a:lumOff val="40000"/>
                </a:schemeClr>
              </a:buClr>
              <a:buSzPct val="68000"/>
              <a:buFont typeface="Verdana"/>
              <a:buNone/>
              <a:defRPr/>
            </a:pPr>
            <a:endParaRPr lang="en-US" sz="2800" dirty="0"/>
          </a:p>
          <a:p>
            <a:pPr marL="621792" lvl="1" eaLnBrk="1" fontAlgn="auto" hangingPunct="1">
              <a:lnSpc>
                <a:spcPct val="80000"/>
              </a:lnSpc>
              <a:spcBef>
                <a:spcPts val="324"/>
              </a:spcBef>
              <a:spcAft>
                <a:spcPts val="0"/>
              </a:spcAft>
              <a:buClr>
                <a:schemeClr val="accent1">
                  <a:lumMod val="60000"/>
                  <a:lumOff val="40000"/>
                </a:schemeClr>
              </a:buClr>
              <a:buSzPct val="68000"/>
              <a:buFont typeface="Verdana"/>
              <a:buNone/>
              <a:defRPr/>
            </a:pPr>
            <a:endParaRPr lang="en-US" sz="2800" dirty="0"/>
          </a:p>
          <a:p>
            <a:pPr marL="621792" lvl="1" eaLnBrk="1" fontAlgn="auto" hangingPunct="1">
              <a:lnSpc>
                <a:spcPct val="80000"/>
              </a:lnSpc>
              <a:spcBef>
                <a:spcPts val="324"/>
              </a:spcBef>
              <a:spcAft>
                <a:spcPts val="0"/>
              </a:spcAft>
              <a:buClr>
                <a:schemeClr val="accent1">
                  <a:lumMod val="60000"/>
                  <a:lumOff val="40000"/>
                </a:schemeClr>
              </a:buClr>
              <a:buSzPct val="68000"/>
              <a:buFont typeface="Verdana"/>
              <a:buNone/>
              <a:defRPr/>
            </a:pPr>
            <a:endParaRPr lang="en-US" sz="2800" dirty="0"/>
          </a:p>
          <a:p>
            <a:pPr marL="621792" lvl="1" eaLnBrk="1" fontAlgn="auto" hangingPunct="1">
              <a:lnSpc>
                <a:spcPct val="80000"/>
              </a:lnSpc>
              <a:spcBef>
                <a:spcPts val="324"/>
              </a:spcBef>
              <a:spcAft>
                <a:spcPts val="0"/>
              </a:spcAft>
              <a:buClr>
                <a:schemeClr val="accent1">
                  <a:lumMod val="60000"/>
                  <a:lumOff val="40000"/>
                </a:schemeClr>
              </a:buClr>
              <a:buSzPct val="68000"/>
              <a:buFontTx/>
              <a:buChar char="•"/>
              <a:defRPr/>
            </a:pPr>
            <a:endParaRPr lang="en-US" sz="2800" dirty="0"/>
          </a:p>
          <a:p>
            <a:pPr marL="621792" lvl="1" eaLnBrk="1" fontAlgn="auto" hangingPunct="1">
              <a:lnSpc>
                <a:spcPct val="80000"/>
              </a:lnSpc>
              <a:spcBef>
                <a:spcPts val="324"/>
              </a:spcBef>
              <a:spcAft>
                <a:spcPts val="0"/>
              </a:spcAft>
              <a:buClr>
                <a:schemeClr val="accent1">
                  <a:lumMod val="60000"/>
                  <a:lumOff val="40000"/>
                </a:schemeClr>
              </a:buClr>
              <a:buSzPct val="68000"/>
              <a:buFontTx/>
              <a:buChar char="•"/>
              <a:defRPr/>
            </a:pPr>
            <a:endParaRPr lang="en-US" sz="2800" dirty="0"/>
          </a:p>
          <a:p>
            <a:pPr marL="621792" lvl="1" eaLnBrk="1" fontAlgn="auto" hangingPunct="1">
              <a:lnSpc>
                <a:spcPct val="80000"/>
              </a:lnSpc>
              <a:spcBef>
                <a:spcPts val="324"/>
              </a:spcBef>
              <a:spcAft>
                <a:spcPts val="0"/>
              </a:spcAft>
              <a:buClr>
                <a:schemeClr val="accent1">
                  <a:lumMod val="60000"/>
                  <a:lumOff val="40000"/>
                </a:schemeClr>
              </a:buClr>
              <a:buSzPct val="68000"/>
              <a:buFontTx/>
              <a:buChar char="•"/>
              <a:defRPr/>
            </a:pPr>
            <a:endParaRPr lang="en-US" sz="2000" dirty="0"/>
          </a:p>
        </p:txBody>
      </p:sp>
      <p:sp>
        <p:nvSpPr>
          <p:cNvPr id="7" name="Title 1">
            <a:extLst>
              <a:ext uri="{FF2B5EF4-FFF2-40B4-BE49-F238E27FC236}">
                <a16:creationId xmlns:a16="http://schemas.microsoft.com/office/drawing/2014/main" id="{E70893FE-57EA-423F-B482-37FF347B49A0}"/>
              </a:ext>
            </a:extLst>
          </p:cNvPr>
          <p:cNvSpPr txBox="1">
            <a:spLocks/>
          </p:cNvSpPr>
          <p:nvPr/>
        </p:nvSpPr>
        <p:spPr>
          <a:xfrm>
            <a:off x="693057" y="269002"/>
            <a:ext cx="5183761" cy="741362"/>
          </a:xfrm>
          <a:prstGeom prst="rect">
            <a:avLst/>
          </a:prstGeom>
        </p:spPr>
        <p:txBody>
          <a:bodyPr vert="horz" lIns="0" tIns="0" rIns="0" bIns="0" rtlCol="0" anchor="ctr">
            <a:noAutofit/>
          </a:bodyPr>
          <a:lstStyle>
            <a:lvl1pPr algn="l" defTabSz="457200" rtl="0" eaLnBrk="1" latinLnBrk="0" hangingPunct="1">
              <a:lnSpc>
                <a:spcPct val="90000"/>
              </a:lnSpc>
              <a:spcBef>
                <a:spcPct val="0"/>
              </a:spcBef>
              <a:buNone/>
              <a:defRPr sz="2800" b="1" i="0" kern="1200" cap="all" baseline="0">
                <a:solidFill>
                  <a:schemeClr val="bg1"/>
                </a:solidFill>
                <a:latin typeface="+mj-lt"/>
                <a:ea typeface="+mj-ea"/>
                <a:cs typeface="Avenir Medium"/>
              </a:defRPr>
            </a:lvl1pPr>
          </a:lstStyle>
          <a:p>
            <a:r>
              <a:rPr lang="en-US" altLang="en-US" dirty="0"/>
              <a:t>Medi-Cal Recoupment and Appeals Process</a:t>
            </a:r>
            <a:endParaRPr lang="en-US" dirty="0"/>
          </a:p>
        </p:txBody>
      </p:sp>
    </p:spTree>
    <p:extLst>
      <p:ext uri="{BB962C8B-B14F-4D97-AF65-F5344CB8AC3E}">
        <p14:creationId xmlns:p14="http://schemas.microsoft.com/office/powerpoint/2010/main" val="6681408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495" y="269002"/>
            <a:ext cx="5125005" cy="741362"/>
          </a:xfrm>
        </p:spPr>
        <p:txBody>
          <a:bodyPr/>
          <a:lstStyle/>
          <a:p>
            <a:r>
              <a:rPr lang="en-US" dirty="0"/>
              <a:t>County Policies and Procedures</a:t>
            </a:r>
          </a:p>
        </p:txBody>
      </p:sp>
      <p:sp>
        <p:nvSpPr>
          <p:cNvPr id="3" name="Content Placeholder 2"/>
          <p:cNvSpPr>
            <a:spLocks noGrp="1"/>
          </p:cNvSpPr>
          <p:nvPr>
            <p:ph idx="1"/>
          </p:nvPr>
        </p:nvSpPr>
        <p:spPr>
          <a:xfrm>
            <a:off x="399495" y="1488846"/>
            <a:ext cx="5383893" cy="4318001"/>
          </a:xfrm>
        </p:spPr>
        <p:txBody>
          <a:bodyPr>
            <a:normAutofit fontScale="92500"/>
          </a:bodyPr>
          <a:lstStyle/>
          <a:p>
            <a:pPr marL="0" indent="0">
              <a:buNone/>
            </a:pPr>
            <a:r>
              <a:rPr lang="en-US" sz="1650" dirty="0"/>
              <a:t>The County of San Diego Health and Human Services Agency (HHSA) is the broader agency that includes Behavioral Health Services. All County and County Contract program managers should be familiar with the following policies and procedures.</a:t>
            </a:r>
          </a:p>
          <a:p>
            <a:pPr marL="0" indent="0">
              <a:lnSpc>
                <a:spcPct val="110000"/>
              </a:lnSpc>
              <a:buNone/>
            </a:pPr>
            <a:endParaRPr lang="en-US" sz="1650" dirty="0"/>
          </a:p>
          <a:p>
            <a:pPr lvl="2">
              <a:lnSpc>
                <a:spcPct val="110000"/>
              </a:lnSpc>
            </a:pPr>
            <a:r>
              <a:rPr lang="en-US" dirty="0"/>
              <a:t>Agency Compliance Office (ACO) policies and procedures </a:t>
            </a:r>
          </a:p>
          <a:p>
            <a:pPr lvl="2"/>
            <a:r>
              <a:rPr lang="en-US" dirty="0"/>
              <a:t>HHSA Code of Conduct </a:t>
            </a:r>
          </a:p>
          <a:p>
            <a:pPr lvl="2"/>
            <a:r>
              <a:rPr lang="en-US" dirty="0"/>
              <a:t>Outpatient Program Operations Handbook (OPOH)</a:t>
            </a:r>
          </a:p>
          <a:p>
            <a:pPr lvl="2"/>
            <a:r>
              <a:rPr lang="en-US" dirty="0"/>
              <a:t>Uniform Clinical Record Manual (UCRM)</a:t>
            </a:r>
          </a:p>
        </p:txBody>
      </p:sp>
    </p:spTree>
    <p:extLst>
      <p:ext uri="{BB962C8B-B14F-4D97-AF65-F5344CB8AC3E}">
        <p14:creationId xmlns:p14="http://schemas.microsoft.com/office/powerpoint/2010/main" val="25691346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267389" y="1295399"/>
            <a:ext cx="8891308" cy="5562601"/>
          </a:xfrm>
        </p:spPr>
        <p:txBody>
          <a:bodyPr>
            <a:normAutofit/>
          </a:bodyPr>
          <a:lstStyle/>
          <a:p>
            <a:pPr marL="849313" indent="0" eaLnBrk="1" fontAlgn="auto" hangingPunct="1">
              <a:spcBef>
                <a:spcPts val="200"/>
              </a:spcBef>
              <a:spcAft>
                <a:spcPts val="0"/>
              </a:spcAft>
              <a:buClr>
                <a:schemeClr val="accent1">
                  <a:lumMod val="60000"/>
                  <a:lumOff val="40000"/>
                </a:schemeClr>
              </a:buClr>
              <a:buSzPct val="90000"/>
              <a:buNone/>
              <a:defRPr/>
            </a:pPr>
            <a:endParaRPr lang="en-US" dirty="0"/>
          </a:p>
          <a:p>
            <a:pPr marL="682625" lvl="1" indent="0" eaLnBrk="1" fontAlgn="auto" hangingPunct="1">
              <a:lnSpc>
                <a:spcPct val="80000"/>
              </a:lnSpc>
              <a:spcBef>
                <a:spcPts val="324"/>
              </a:spcBef>
              <a:spcAft>
                <a:spcPts val="0"/>
              </a:spcAft>
              <a:buClr>
                <a:schemeClr val="accent1">
                  <a:lumMod val="60000"/>
                  <a:lumOff val="40000"/>
                </a:schemeClr>
              </a:buClr>
              <a:buSzPct val="90000"/>
              <a:buNone/>
              <a:defRPr/>
            </a:pPr>
            <a:endParaRPr lang="en-US" sz="2800" dirty="0"/>
          </a:p>
          <a:p>
            <a:pPr marL="621792" lvl="1" eaLnBrk="1" fontAlgn="auto" hangingPunct="1">
              <a:lnSpc>
                <a:spcPct val="80000"/>
              </a:lnSpc>
              <a:spcBef>
                <a:spcPts val="324"/>
              </a:spcBef>
              <a:spcAft>
                <a:spcPts val="0"/>
              </a:spcAft>
              <a:buClr>
                <a:schemeClr val="accent1">
                  <a:lumMod val="60000"/>
                  <a:lumOff val="40000"/>
                </a:schemeClr>
              </a:buClr>
              <a:buSzPct val="68000"/>
              <a:buFont typeface="Verdana"/>
              <a:buNone/>
              <a:defRPr/>
            </a:pPr>
            <a:endParaRPr lang="en-US" sz="2800" dirty="0"/>
          </a:p>
          <a:p>
            <a:pPr marL="621792" lvl="1" eaLnBrk="1" fontAlgn="auto" hangingPunct="1">
              <a:lnSpc>
                <a:spcPct val="80000"/>
              </a:lnSpc>
              <a:spcBef>
                <a:spcPts val="324"/>
              </a:spcBef>
              <a:spcAft>
                <a:spcPts val="0"/>
              </a:spcAft>
              <a:buClr>
                <a:schemeClr val="accent1">
                  <a:lumMod val="60000"/>
                  <a:lumOff val="40000"/>
                </a:schemeClr>
              </a:buClr>
              <a:buSzPct val="68000"/>
              <a:buFont typeface="Verdana"/>
              <a:buNone/>
              <a:defRPr/>
            </a:pPr>
            <a:endParaRPr lang="en-US" sz="2800" dirty="0"/>
          </a:p>
          <a:p>
            <a:pPr marL="621792" lvl="1" eaLnBrk="1" fontAlgn="auto" hangingPunct="1">
              <a:lnSpc>
                <a:spcPct val="80000"/>
              </a:lnSpc>
              <a:spcBef>
                <a:spcPts val="324"/>
              </a:spcBef>
              <a:spcAft>
                <a:spcPts val="0"/>
              </a:spcAft>
              <a:buClr>
                <a:schemeClr val="accent1">
                  <a:lumMod val="60000"/>
                  <a:lumOff val="40000"/>
                </a:schemeClr>
              </a:buClr>
              <a:buSzPct val="68000"/>
              <a:buFont typeface="Verdana"/>
              <a:buNone/>
              <a:defRPr/>
            </a:pPr>
            <a:endParaRPr lang="en-US" sz="2800" dirty="0"/>
          </a:p>
          <a:p>
            <a:pPr marL="621792" lvl="1" eaLnBrk="1" fontAlgn="auto" hangingPunct="1">
              <a:lnSpc>
                <a:spcPct val="80000"/>
              </a:lnSpc>
              <a:spcBef>
                <a:spcPts val="324"/>
              </a:spcBef>
              <a:spcAft>
                <a:spcPts val="0"/>
              </a:spcAft>
              <a:buClr>
                <a:schemeClr val="accent1">
                  <a:lumMod val="60000"/>
                  <a:lumOff val="40000"/>
                </a:schemeClr>
              </a:buClr>
              <a:buSzPct val="68000"/>
              <a:buFontTx/>
              <a:buChar char="•"/>
              <a:defRPr/>
            </a:pPr>
            <a:endParaRPr lang="en-US" sz="2800" dirty="0"/>
          </a:p>
          <a:p>
            <a:pPr marL="621792" lvl="1" eaLnBrk="1" fontAlgn="auto" hangingPunct="1">
              <a:lnSpc>
                <a:spcPct val="80000"/>
              </a:lnSpc>
              <a:spcBef>
                <a:spcPts val="324"/>
              </a:spcBef>
              <a:spcAft>
                <a:spcPts val="0"/>
              </a:spcAft>
              <a:buClr>
                <a:schemeClr val="accent1">
                  <a:lumMod val="60000"/>
                  <a:lumOff val="40000"/>
                </a:schemeClr>
              </a:buClr>
              <a:buSzPct val="68000"/>
              <a:buFontTx/>
              <a:buChar char="•"/>
              <a:defRPr/>
            </a:pPr>
            <a:endParaRPr lang="en-US" sz="2800" dirty="0"/>
          </a:p>
          <a:p>
            <a:pPr marL="621792" lvl="1" eaLnBrk="1" fontAlgn="auto" hangingPunct="1">
              <a:lnSpc>
                <a:spcPct val="80000"/>
              </a:lnSpc>
              <a:spcBef>
                <a:spcPts val="324"/>
              </a:spcBef>
              <a:spcAft>
                <a:spcPts val="0"/>
              </a:spcAft>
              <a:buClr>
                <a:schemeClr val="accent1">
                  <a:lumMod val="60000"/>
                  <a:lumOff val="40000"/>
                </a:schemeClr>
              </a:buClr>
              <a:buSzPct val="68000"/>
              <a:buFontTx/>
              <a:buChar char="•"/>
              <a:defRPr/>
            </a:pPr>
            <a:endParaRPr lang="en-US" sz="2000" dirty="0"/>
          </a:p>
        </p:txBody>
      </p:sp>
      <p:sp>
        <p:nvSpPr>
          <p:cNvPr id="4" name="Title 1">
            <a:extLst>
              <a:ext uri="{FF2B5EF4-FFF2-40B4-BE49-F238E27FC236}">
                <a16:creationId xmlns:a16="http://schemas.microsoft.com/office/drawing/2014/main" id="{9A7A02B0-BF53-457C-A7A1-9E0EFF0B7E9D}"/>
              </a:ext>
            </a:extLst>
          </p:cNvPr>
          <p:cNvSpPr>
            <a:spLocks noGrp="1"/>
          </p:cNvSpPr>
          <p:nvPr>
            <p:ph type="title"/>
          </p:nvPr>
        </p:nvSpPr>
        <p:spPr>
          <a:xfrm>
            <a:off x="693057" y="269002"/>
            <a:ext cx="5183761" cy="741362"/>
          </a:xfrm>
        </p:spPr>
        <p:txBody>
          <a:bodyPr/>
          <a:lstStyle/>
          <a:p>
            <a:r>
              <a:rPr lang="en-US" altLang="en-US" sz="2400" dirty="0"/>
              <a:t>Medi-Cal Recoupment: Progress Note disallowances </a:t>
            </a:r>
            <a:endParaRPr lang="en-US" sz="2400" dirty="0"/>
          </a:p>
        </p:txBody>
      </p:sp>
      <p:pic>
        <p:nvPicPr>
          <p:cNvPr id="3" name="Picture 2">
            <a:extLst>
              <a:ext uri="{FF2B5EF4-FFF2-40B4-BE49-F238E27FC236}">
                <a16:creationId xmlns:a16="http://schemas.microsoft.com/office/drawing/2014/main" id="{96FCFFA1-A526-33B0-30B9-7AA79250F264}"/>
              </a:ext>
            </a:extLst>
          </p:cNvPr>
          <p:cNvPicPr>
            <a:picLocks noChangeAspect="1"/>
          </p:cNvPicPr>
          <p:nvPr/>
        </p:nvPicPr>
        <p:blipFill>
          <a:blip r:embed="rId3"/>
          <a:stretch>
            <a:fillRect/>
          </a:stretch>
        </p:blipFill>
        <p:spPr>
          <a:xfrm>
            <a:off x="660115" y="1295399"/>
            <a:ext cx="7823770" cy="5011035"/>
          </a:xfrm>
          <a:prstGeom prst="rect">
            <a:avLst/>
          </a:prstGeom>
        </p:spPr>
      </p:pic>
    </p:spTree>
    <p:extLst>
      <p:ext uri="{BB962C8B-B14F-4D97-AF65-F5344CB8AC3E}">
        <p14:creationId xmlns:p14="http://schemas.microsoft.com/office/powerpoint/2010/main" val="215783529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BB24-81AD-45A8-BB63-47548A7C6C3A}"/>
              </a:ext>
            </a:extLst>
          </p:cNvPr>
          <p:cNvSpPr>
            <a:spLocks noGrp="1"/>
          </p:cNvSpPr>
          <p:nvPr>
            <p:ph type="title"/>
          </p:nvPr>
        </p:nvSpPr>
        <p:spPr/>
        <p:txBody>
          <a:bodyPr/>
          <a:lstStyle/>
          <a:p>
            <a:r>
              <a:rPr lang="en-US" altLang="en-US" dirty="0"/>
              <a:t>Medi-Cal Recoupment and Appeals Process</a:t>
            </a:r>
            <a:endParaRPr lang="en-US" dirty="0"/>
          </a:p>
        </p:txBody>
      </p:sp>
      <p:sp>
        <p:nvSpPr>
          <p:cNvPr id="4" name="Content Placeholder 3">
            <a:extLst>
              <a:ext uri="{FF2B5EF4-FFF2-40B4-BE49-F238E27FC236}">
                <a16:creationId xmlns:a16="http://schemas.microsoft.com/office/drawing/2014/main" id="{5CA276A1-DFE5-4A47-85DA-D649CBE1B765}"/>
              </a:ext>
            </a:extLst>
          </p:cNvPr>
          <p:cNvSpPr>
            <a:spLocks noGrp="1"/>
          </p:cNvSpPr>
          <p:nvPr>
            <p:ph idx="1"/>
          </p:nvPr>
        </p:nvSpPr>
        <p:spPr/>
        <p:txBody>
          <a:bodyPr/>
          <a:lstStyle/>
          <a:p>
            <a:r>
              <a:rPr lang="en-US" altLang="en-US" sz="2400" dirty="0"/>
              <a:t>If a provider disagrees with a recoupment, there is a 2-level process for appealing (found in the OPOH under Quality Management Program section). </a:t>
            </a:r>
          </a:p>
          <a:p>
            <a:pPr>
              <a:buNone/>
            </a:pPr>
            <a:endParaRPr lang="en-US" altLang="en-US" sz="2400" dirty="0"/>
          </a:p>
          <a:p>
            <a:r>
              <a:rPr lang="en-US" altLang="en-US" sz="2400" dirty="0"/>
              <a:t>Included is a description of the process with timelines for first and second level appeals.</a:t>
            </a:r>
          </a:p>
          <a:p>
            <a:endParaRPr lang="en-US" dirty="0"/>
          </a:p>
        </p:txBody>
      </p:sp>
    </p:spTree>
    <p:extLst>
      <p:ext uri="{BB962C8B-B14F-4D97-AF65-F5344CB8AC3E}">
        <p14:creationId xmlns:p14="http://schemas.microsoft.com/office/powerpoint/2010/main" val="1516727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2FBB8-7C20-401E-967E-8998689B59CC}"/>
              </a:ext>
            </a:extLst>
          </p:cNvPr>
          <p:cNvSpPr>
            <a:spLocks noGrp="1"/>
          </p:cNvSpPr>
          <p:nvPr>
            <p:ph type="title"/>
          </p:nvPr>
        </p:nvSpPr>
        <p:spPr/>
        <p:txBody>
          <a:bodyPr/>
          <a:lstStyle/>
          <a:p>
            <a:r>
              <a:rPr lang="en-US" dirty="0"/>
              <a:t>Medi-Cal Site reviews</a:t>
            </a:r>
          </a:p>
        </p:txBody>
      </p:sp>
      <p:sp>
        <p:nvSpPr>
          <p:cNvPr id="4" name="Content Placeholder 3">
            <a:extLst>
              <a:ext uri="{FF2B5EF4-FFF2-40B4-BE49-F238E27FC236}">
                <a16:creationId xmlns:a16="http://schemas.microsoft.com/office/drawing/2014/main" id="{74E0D2C2-DC78-4258-9C77-3A59FAB727D5}"/>
              </a:ext>
            </a:extLst>
          </p:cNvPr>
          <p:cNvSpPr>
            <a:spLocks noGrp="1"/>
          </p:cNvSpPr>
          <p:nvPr>
            <p:ph idx="1"/>
          </p:nvPr>
        </p:nvSpPr>
        <p:spPr>
          <a:xfrm>
            <a:off x="693056" y="2003461"/>
            <a:ext cx="7993743" cy="4273968"/>
          </a:xfrm>
        </p:spPr>
        <p:txBody>
          <a:bodyPr>
            <a:normAutofit/>
          </a:bodyPr>
          <a:lstStyle/>
          <a:p>
            <a:pPr>
              <a:buNone/>
            </a:pPr>
            <a:r>
              <a:rPr lang="en-US" altLang="en-US" sz="2400" dirty="0"/>
              <a:t>Types of site Reviews include:</a:t>
            </a:r>
          </a:p>
          <a:p>
            <a:r>
              <a:rPr lang="en-US" altLang="en-US" sz="2400" dirty="0"/>
              <a:t>Medi-Cal certification and recertification</a:t>
            </a:r>
          </a:p>
          <a:p>
            <a:pPr>
              <a:buNone/>
            </a:pPr>
            <a:endParaRPr lang="en-US" altLang="en-US" sz="2400" dirty="0"/>
          </a:p>
          <a:p>
            <a:pPr>
              <a:buNone/>
            </a:pPr>
            <a:r>
              <a:rPr lang="en-US" altLang="en-US" sz="2400" dirty="0"/>
              <a:t>The protocol for these reviews is available on the </a:t>
            </a:r>
            <a:r>
              <a:rPr lang="en-US" sz="2400" dirty="0">
                <a:hlinkClick r:id="rId2" tooltip="Optum website"/>
              </a:rPr>
              <a:t>Optum San Diego</a:t>
            </a:r>
            <a:r>
              <a:rPr lang="en-US" sz="2400" dirty="0"/>
              <a:t> website. </a:t>
            </a:r>
            <a:r>
              <a:rPr lang="en-US" dirty="0"/>
              <a:t>(This link takes you to the MHP Provider Documents page. From here, click the References tab. Then, click on the document titled </a:t>
            </a:r>
            <a:r>
              <a:rPr lang="en-US" i="1" dirty="0"/>
              <a:t>Medi-Cal Certification Recertification Tool</a:t>
            </a:r>
            <a:r>
              <a:rPr lang="en-US" dirty="0"/>
              <a:t>)</a:t>
            </a:r>
            <a:endParaRPr lang="en-US" altLang="en-US" sz="2400" dirty="0"/>
          </a:p>
          <a:p>
            <a:endParaRPr lang="en-US" dirty="0"/>
          </a:p>
        </p:txBody>
      </p:sp>
    </p:spTree>
    <p:extLst>
      <p:ext uri="{BB962C8B-B14F-4D97-AF65-F5344CB8AC3E}">
        <p14:creationId xmlns:p14="http://schemas.microsoft.com/office/powerpoint/2010/main" val="3581571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23E0-D3EB-4A90-B7FA-67A4AE649C7C}"/>
              </a:ext>
            </a:extLst>
          </p:cNvPr>
          <p:cNvSpPr>
            <a:spLocks noGrp="1"/>
          </p:cNvSpPr>
          <p:nvPr>
            <p:ph type="title"/>
          </p:nvPr>
        </p:nvSpPr>
        <p:spPr/>
        <p:txBody>
          <a:bodyPr/>
          <a:lstStyle/>
          <a:p>
            <a:r>
              <a:rPr lang="en-US" dirty="0"/>
              <a:t>Medi Cal site review:</a:t>
            </a:r>
          </a:p>
        </p:txBody>
      </p:sp>
      <p:sp>
        <p:nvSpPr>
          <p:cNvPr id="3" name="Text Placeholder 2">
            <a:extLst>
              <a:ext uri="{FF2B5EF4-FFF2-40B4-BE49-F238E27FC236}">
                <a16:creationId xmlns:a16="http://schemas.microsoft.com/office/drawing/2014/main" id="{3FC1CC67-0DB8-1695-ADE7-9D12590CEFAE}"/>
              </a:ext>
            </a:extLst>
          </p:cNvPr>
          <p:cNvSpPr>
            <a:spLocks noGrp="1"/>
          </p:cNvSpPr>
          <p:nvPr>
            <p:ph type="body" sz="quarter" idx="13"/>
          </p:nvPr>
        </p:nvSpPr>
        <p:spPr/>
        <p:txBody>
          <a:bodyPr/>
          <a:lstStyle/>
          <a:p>
            <a:r>
              <a:rPr lang="en-US" b="1" dirty="0">
                <a:solidFill>
                  <a:schemeClr val="accent2"/>
                </a:solidFill>
              </a:rPr>
              <a:t>Physician notice posting</a:t>
            </a:r>
          </a:p>
        </p:txBody>
      </p:sp>
      <p:sp>
        <p:nvSpPr>
          <p:cNvPr id="5" name="Rectangle 3">
            <a:extLst>
              <a:ext uri="{FF2B5EF4-FFF2-40B4-BE49-F238E27FC236}">
                <a16:creationId xmlns:a16="http://schemas.microsoft.com/office/drawing/2014/main" id="{C8901186-E816-4C58-AE80-8F92EE5C9F29}"/>
              </a:ext>
            </a:extLst>
          </p:cNvPr>
          <p:cNvSpPr>
            <a:spLocks noGrp="1" noChangeArrowheads="1"/>
          </p:cNvSpPr>
          <p:nvPr>
            <p:ph idx="1"/>
          </p:nvPr>
        </p:nvSpPr>
        <p:spPr/>
        <p:txBody>
          <a:bodyPr>
            <a:normAutofit fontScale="55000" lnSpcReduction="20000"/>
          </a:bodyPr>
          <a:lstStyle/>
          <a:p>
            <a:pPr>
              <a:defRPr/>
            </a:pPr>
            <a:r>
              <a:rPr lang="en-US" sz="3000" dirty="0"/>
              <a:t>Per Business and Professions Code section 138, all California physicians and surgeons are required to inform their patients that they are licensed by the Medical Board of California and must include the Board's contact information. The information must read as follows:</a:t>
            </a:r>
          </a:p>
          <a:p>
            <a:pPr algn="ctr">
              <a:defRPr/>
            </a:pPr>
            <a:r>
              <a:rPr lang="en-US" sz="3000" b="1" dirty="0"/>
              <a:t>NOTICE TO CONSUMERS</a:t>
            </a:r>
            <a:br>
              <a:rPr lang="en-US" sz="3000" b="1" dirty="0"/>
            </a:br>
            <a:r>
              <a:rPr lang="en-US" sz="3000" b="1" dirty="0"/>
              <a:t>Medical doctors are licensed and regulated by the Medical Board of California</a:t>
            </a:r>
            <a:br>
              <a:rPr lang="en-US" sz="3000" b="1" dirty="0"/>
            </a:br>
            <a:r>
              <a:rPr lang="en-US" sz="3000" b="1" dirty="0"/>
              <a:t>(800) 633-2322</a:t>
            </a:r>
            <a:br>
              <a:rPr lang="en-US" sz="3000" b="1" dirty="0"/>
            </a:br>
            <a:r>
              <a:rPr lang="en-US" sz="3000" b="1" dirty="0"/>
              <a:t>www.mbc.ca.gov </a:t>
            </a:r>
          </a:p>
          <a:p>
            <a:pPr>
              <a:defRPr/>
            </a:pPr>
            <a:r>
              <a:rPr lang="en-US" sz="3000" dirty="0"/>
              <a:t>The purpose of this new requirement (Title 16, California Code of Regulations section 1355.4) is to inform consumers where to go for information or with a complaint about California medical doctors. </a:t>
            </a:r>
          </a:p>
        </p:txBody>
      </p:sp>
    </p:spTree>
    <p:extLst>
      <p:ext uri="{BB962C8B-B14F-4D97-AF65-F5344CB8AC3E}">
        <p14:creationId xmlns:p14="http://schemas.microsoft.com/office/powerpoint/2010/main" val="2036106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3EB84-5914-4CFC-973D-E385A06BDD62}"/>
              </a:ext>
            </a:extLst>
          </p:cNvPr>
          <p:cNvSpPr>
            <a:spLocks noGrp="1"/>
          </p:cNvSpPr>
          <p:nvPr>
            <p:ph type="title"/>
          </p:nvPr>
        </p:nvSpPr>
        <p:spPr/>
        <p:txBody>
          <a:bodyPr/>
          <a:lstStyle/>
          <a:p>
            <a:r>
              <a:rPr lang="en-US" dirty="0"/>
              <a:t>Physician notice posting continued</a:t>
            </a:r>
          </a:p>
        </p:txBody>
      </p:sp>
      <p:sp>
        <p:nvSpPr>
          <p:cNvPr id="4" name="Content Placeholder 3">
            <a:extLst>
              <a:ext uri="{FF2B5EF4-FFF2-40B4-BE49-F238E27FC236}">
                <a16:creationId xmlns:a16="http://schemas.microsoft.com/office/drawing/2014/main" id="{9F4C50E0-7457-4BB4-9105-8B49BB4253ED}"/>
              </a:ext>
            </a:extLst>
          </p:cNvPr>
          <p:cNvSpPr>
            <a:spLocks noGrp="1"/>
          </p:cNvSpPr>
          <p:nvPr>
            <p:ph idx="1"/>
          </p:nvPr>
        </p:nvSpPr>
        <p:spPr>
          <a:xfrm>
            <a:off x="693057" y="1575198"/>
            <a:ext cx="7530957" cy="4640667"/>
          </a:xfrm>
        </p:spPr>
        <p:txBody>
          <a:bodyPr>
            <a:normAutofit fontScale="92500" lnSpcReduction="20000"/>
          </a:bodyPr>
          <a:lstStyle/>
          <a:p>
            <a:pPr marL="0" indent="0">
              <a:buNone/>
              <a:defRPr/>
            </a:pPr>
            <a:r>
              <a:rPr lang="en-US" sz="1800" b="1" u="sng" dirty="0"/>
              <a:t>Physicians may provide this notice by one of three methods:</a:t>
            </a:r>
          </a:p>
          <a:p>
            <a:pPr>
              <a:defRPr/>
            </a:pPr>
            <a:r>
              <a:rPr lang="en-US" sz="1800" dirty="0"/>
              <a:t>Prominently posting a sign in an area of their offices conspicuous to patients, in at least 48-point type in Arial font. (See link "Sign for printing", below, to print the actual notice.)</a:t>
            </a:r>
          </a:p>
          <a:p>
            <a:pPr>
              <a:defRPr/>
            </a:pPr>
            <a:r>
              <a:rPr lang="en-US" sz="1800" dirty="0"/>
              <a:t>Including the notice in a written statement, signed and dated by the patient or patient's representative, and kept in that patient's file, stating the patient understands the physician is licensed and regulated by the board.</a:t>
            </a:r>
          </a:p>
          <a:p>
            <a:pPr>
              <a:defRPr/>
            </a:pPr>
            <a:r>
              <a:rPr lang="en-US" sz="1800" dirty="0"/>
              <a:t>Including the notice in a statement on letterhead, discharge instructions, or other document given to a patient or the patient's representative, where the notice is placed immediately above the signature line for the patient in at least 14-point type. </a:t>
            </a:r>
          </a:p>
          <a:p>
            <a:pPr>
              <a:defRPr/>
            </a:pPr>
            <a:r>
              <a:rPr lang="en-US" sz="1800" dirty="0">
                <a:hlinkClick r:id="rId2"/>
              </a:rPr>
              <a:t>16 CCR § 1355.4 § 1355.4. Notice to Consumers</a:t>
            </a:r>
            <a:endParaRPr lang="en-US" dirty="0"/>
          </a:p>
        </p:txBody>
      </p:sp>
    </p:spTree>
    <p:extLst>
      <p:ext uri="{BB962C8B-B14F-4D97-AF65-F5344CB8AC3E}">
        <p14:creationId xmlns:p14="http://schemas.microsoft.com/office/powerpoint/2010/main" val="3031894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D5FB9D-9422-AE6D-5CCC-12AB02C987BA}"/>
              </a:ext>
            </a:extLst>
          </p:cNvPr>
          <p:cNvSpPr>
            <a:spLocks noGrp="1"/>
          </p:cNvSpPr>
          <p:nvPr>
            <p:ph type="title"/>
          </p:nvPr>
        </p:nvSpPr>
        <p:spPr>
          <a:xfrm>
            <a:off x="693056" y="333604"/>
            <a:ext cx="5533082" cy="741362"/>
          </a:xfrm>
        </p:spPr>
        <p:txBody>
          <a:bodyPr/>
          <a:lstStyle/>
          <a:p>
            <a:pPr>
              <a:lnSpc>
                <a:spcPct val="100000"/>
              </a:lnSpc>
            </a:pPr>
            <a:r>
              <a:rPr lang="en-US" sz="1800" dirty="0"/>
              <a:t>Board of behavioral sciences (BSS)  </a:t>
            </a:r>
            <a:br>
              <a:rPr lang="en-US" sz="1800" dirty="0"/>
            </a:br>
            <a:r>
              <a:rPr lang="en-US" sz="1800" dirty="0"/>
              <a:t>notice to psychotherapy patients </a:t>
            </a:r>
            <a:br>
              <a:rPr lang="en-US" sz="2800" dirty="0"/>
            </a:br>
            <a:endParaRPr lang="en-US" dirty="0"/>
          </a:p>
        </p:txBody>
      </p:sp>
      <p:sp>
        <p:nvSpPr>
          <p:cNvPr id="11" name="Title 1">
            <a:extLst>
              <a:ext uri="{FF2B5EF4-FFF2-40B4-BE49-F238E27FC236}">
                <a16:creationId xmlns:a16="http://schemas.microsoft.com/office/drawing/2014/main" id="{A1623BEA-6A03-93EC-8A75-889E1B89B47B}"/>
              </a:ext>
            </a:extLst>
          </p:cNvPr>
          <p:cNvSpPr>
            <a:spLocks noGrp="1"/>
          </p:cNvSpPr>
          <p:nvPr>
            <p:ph type="body" sz="quarter" idx="13"/>
          </p:nvPr>
        </p:nvSpPr>
        <p:spPr>
          <a:xfrm>
            <a:off x="759390" y="1369786"/>
            <a:ext cx="7993741" cy="589641"/>
          </a:xfrm>
        </p:spPr>
        <p:txBody>
          <a:bodyPr/>
          <a:lstStyle/>
          <a:p>
            <a:pPr>
              <a:lnSpc>
                <a:spcPct val="100000"/>
              </a:lnSpc>
            </a:pPr>
            <a:r>
              <a:rPr lang="en-US" sz="2200" dirty="0"/>
              <a:t>Updated requirements </a:t>
            </a:r>
          </a:p>
        </p:txBody>
      </p:sp>
      <p:sp>
        <p:nvSpPr>
          <p:cNvPr id="7" name="Content Placeholder 6">
            <a:extLst>
              <a:ext uri="{FF2B5EF4-FFF2-40B4-BE49-F238E27FC236}">
                <a16:creationId xmlns:a16="http://schemas.microsoft.com/office/drawing/2014/main" id="{0028241E-BFE3-9970-49C2-7A070157B503}"/>
              </a:ext>
            </a:extLst>
          </p:cNvPr>
          <p:cNvSpPr>
            <a:spLocks noGrp="1"/>
          </p:cNvSpPr>
          <p:nvPr>
            <p:ph idx="1"/>
          </p:nvPr>
        </p:nvSpPr>
        <p:spPr/>
        <p:txBody>
          <a:bodyPr>
            <a:normAutofit lnSpcReduction="10000"/>
          </a:bodyPr>
          <a:lstStyle/>
          <a:p>
            <a:r>
              <a:rPr lang="en-US" dirty="0"/>
              <a:t>Requirement Changes as of January 1, 2022 </a:t>
            </a:r>
          </a:p>
          <a:p>
            <a:pPr lvl="2"/>
            <a:r>
              <a:rPr lang="en-US" dirty="0"/>
              <a:t>New language around timing to allow for a provider to provide services in an emergency first. “</a:t>
            </a:r>
            <a:r>
              <a:rPr lang="en-US" i="1" dirty="0"/>
              <a:t>For new clients, you are required to provide this notice prior to initiating psychotherapy services, or as soon as practicably possible thereafter.” </a:t>
            </a:r>
          </a:p>
          <a:p>
            <a:pPr lvl="2"/>
            <a:r>
              <a:rPr lang="en-US" dirty="0"/>
              <a:t>For new clients that you see as of January 1, 2022, you are required to document in the client’s record that you delivered the notice.</a:t>
            </a:r>
          </a:p>
          <a:p>
            <a:pPr lvl="2"/>
            <a:r>
              <a:rPr lang="en-US" dirty="0"/>
              <a:t>If you are unlicensed or unregistered with the board practicing in an exempt setting you are required to provide a notice about how to file a complaint with your agency </a:t>
            </a:r>
          </a:p>
          <a:p>
            <a:pPr marL="688975" lvl="2" indent="0">
              <a:buNone/>
            </a:pPr>
            <a:r>
              <a:rPr lang="en-US" dirty="0">
                <a:hlinkClick r:id="rId2"/>
              </a:rPr>
              <a:t>Updated Requirement To Provide Notice To Psychotherapy Clients (ca.gov)</a:t>
            </a:r>
            <a:endParaRPr lang="en-US" dirty="0"/>
          </a:p>
        </p:txBody>
      </p:sp>
    </p:spTree>
    <p:extLst>
      <p:ext uri="{BB962C8B-B14F-4D97-AF65-F5344CB8AC3E}">
        <p14:creationId xmlns:p14="http://schemas.microsoft.com/office/powerpoint/2010/main" val="35992723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AB33-FC55-4E65-84BC-C0C78D3710B7}"/>
              </a:ext>
            </a:extLst>
          </p:cNvPr>
          <p:cNvSpPr>
            <a:spLocks noGrp="1"/>
          </p:cNvSpPr>
          <p:nvPr>
            <p:ph type="title"/>
          </p:nvPr>
        </p:nvSpPr>
        <p:spPr>
          <a:xfrm>
            <a:off x="400693" y="269002"/>
            <a:ext cx="5123808" cy="741362"/>
          </a:xfrm>
        </p:spPr>
        <p:txBody>
          <a:bodyPr/>
          <a:lstStyle/>
          <a:p>
            <a:r>
              <a:rPr lang="en-US" dirty="0"/>
              <a:t>Medication Monitoring</a:t>
            </a:r>
          </a:p>
        </p:txBody>
      </p:sp>
      <p:sp>
        <p:nvSpPr>
          <p:cNvPr id="4" name="Content Placeholder 3">
            <a:extLst>
              <a:ext uri="{FF2B5EF4-FFF2-40B4-BE49-F238E27FC236}">
                <a16:creationId xmlns:a16="http://schemas.microsoft.com/office/drawing/2014/main" id="{BCC17975-91B7-41CA-ABDC-6C2429D68222}"/>
              </a:ext>
            </a:extLst>
          </p:cNvPr>
          <p:cNvSpPr>
            <a:spLocks noGrp="1"/>
          </p:cNvSpPr>
          <p:nvPr>
            <p:ph idx="1"/>
          </p:nvPr>
        </p:nvSpPr>
        <p:spPr>
          <a:xfrm>
            <a:off x="400693" y="1443383"/>
            <a:ext cx="6400799" cy="3597645"/>
          </a:xfrm>
        </p:spPr>
        <p:txBody>
          <a:bodyPr>
            <a:normAutofit/>
          </a:bodyPr>
          <a:lstStyle/>
          <a:p>
            <a:r>
              <a:rPr lang="en-US" altLang="en-US" sz="2000" dirty="0"/>
              <a:t>All providers with programs prescribing medications are required to have a medication monitoring system.</a:t>
            </a:r>
            <a:endParaRPr lang="en-US" sz="2000" dirty="0"/>
          </a:p>
          <a:p>
            <a:r>
              <a:rPr lang="en-US" sz="2000" dirty="0"/>
              <a:t> Programs are required to review one percent (1%) of their active medication caseload each quarter, with a minimum of one chart reviewed. </a:t>
            </a:r>
          </a:p>
        </p:txBody>
      </p:sp>
    </p:spTree>
    <p:extLst>
      <p:ext uri="{BB962C8B-B14F-4D97-AF65-F5344CB8AC3E}">
        <p14:creationId xmlns:p14="http://schemas.microsoft.com/office/powerpoint/2010/main" val="8021917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AB33-FC55-4E65-84BC-C0C78D3710B7}"/>
              </a:ext>
            </a:extLst>
          </p:cNvPr>
          <p:cNvSpPr>
            <a:spLocks noGrp="1"/>
          </p:cNvSpPr>
          <p:nvPr>
            <p:ph type="title"/>
          </p:nvPr>
        </p:nvSpPr>
        <p:spPr>
          <a:xfrm>
            <a:off x="400693" y="269002"/>
            <a:ext cx="5123808" cy="741362"/>
          </a:xfrm>
        </p:spPr>
        <p:txBody>
          <a:bodyPr/>
          <a:lstStyle/>
          <a:p>
            <a:r>
              <a:rPr lang="en-US" dirty="0"/>
              <a:t>Medication Monitoring</a:t>
            </a:r>
          </a:p>
        </p:txBody>
      </p:sp>
      <p:sp>
        <p:nvSpPr>
          <p:cNvPr id="4" name="Content Placeholder 3">
            <a:extLst>
              <a:ext uri="{FF2B5EF4-FFF2-40B4-BE49-F238E27FC236}">
                <a16:creationId xmlns:a16="http://schemas.microsoft.com/office/drawing/2014/main" id="{BCC17975-91B7-41CA-ABDC-6C2429D68222}"/>
              </a:ext>
            </a:extLst>
          </p:cNvPr>
          <p:cNvSpPr>
            <a:spLocks noGrp="1"/>
          </p:cNvSpPr>
          <p:nvPr>
            <p:ph idx="1"/>
          </p:nvPr>
        </p:nvSpPr>
        <p:spPr>
          <a:xfrm>
            <a:off x="426052" y="1715717"/>
            <a:ext cx="8291895" cy="4234253"/>
          </a:xfrm>
        </p:spPr>
        <p:txBody>
          <a:bodyPr>
            <a:normAutofit fontScale="92500" lnSpcReduction="10000"/>
          </a:bodyPr>
          <a:lstStyle/>
          <a:p>
            <a:r>
              <a:rPr lang="en-US" sz="2000" dirty="0"/>
              <a:t>Programs shall use the Medication Monitoring Report, Medication Monitoring Screening tool, and the Medication Monitoring Feedback Loop (McFloop) for their screening. </a:t>
            </a:r>
          </a:p>
          <a:p>
            <a:pPr marL="0" indent="0">
              <a:buNone/>
            </a:pPr>
            <a:endParaRPr lang="en-US" sz="2000" dirty="0"/>
          </a:p>
          <a:p>
            <a:r>
              <a:rPr lang="en-US" sz="2000" dirty="0"/>
              <a:t> Results of medication monitoring activities are reported quarterly to the QA unit by the 15th of each month following the end of each quarter, for example Q1 is October 15th. These are submitted to </a:t>
            </a:r>
            <a:r>
              <a:rPr lang="en-US" sz="2000" dirty="0">
                <a:hlinkClick r:id="rId2"/>
              </a:rPr>
              <a:t>qimatters.hhsa@sdcounty.ca.gov</a:t>
            </a:r>
            <a:r>
              <a:rPr lang="en-US" sz="2000" dirty="0"/>
              <a:t> </a:t>
            </a:r>
          </a:p>
          <a:p>
            <a:pPr marL="0" indent="0">
              <a:buNone/>
            </a:pPr>
            <a:r>
              <a:rPr lang="en-US" altLang="en-US" sz="2000" b="1" dirty="0"/>
              <a:t>	</a:t>
            </a:r>
            <a:r>
              <a:rPr lang="en-US" altLang="en-US" sz="1400" b="1" dirty="0"/>
              <a:t>Refer to OPOH, Quality Improvement Program Section for full Medication Monitoring 	process. </a:t>
            </a:r>
          </a:p>
          <a:p>
            <a:endParaRPr lang="en-US" dirty="0"/>
          </a:p>
        </p:txBody>
      </p:sp>
    </p:spTree>
    <p:extLst>
      <p:ext uri="{BB962C8B-B14F-4D97-AF65-F5344CB8AC3E}">
        <p14:creationId xmlns:p14="http://schemas.microsoft.com/office/powerpoint/2010/main" val="25744474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99F01-6CFC-A191-803E-D159DDBE8BBA}"/>
              </a:ext>
            </a:extLst>
          </p:cNvPr>
          <p:cNvSpPr>
            <a:spLocks noGrp="1"/>
          </p:cNvSpPr>
          <p:nvPr>
            <p:ph type="title"/>
          </p:nvPr>
        </p:nvSpPr>
        <p:spPr/>
        <p:txBody>
          <a:bodyPr/>
          <a:lstStyle/>
          <a:p>
            <a:r>
              <a:rPr lang="en-US" dirty="0"/>
              <a:t>Access to services </a:t>
            </a:r>
          </a:p>
        </p:txBody>
      </p:sp>
    </p:spTree>
    <p:extLst>
      <p:ext uri="{BB962C8B-B14F-4D97-AF65-F5344CB8AC3E}">
        <p14:creationId xmlns:p14="http://schemas.microsoft.com/office/powerpoint/2010/main" val="10973182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66B8F-D195-4D0E-909E-A0AC9A604705}"/>
              </a:ext>
            </a:extLst>
          </p:cNvPr>
          <p:cNvSpPr>
            <a:spLocks noGrp="1"/>
          </p:cNvSpPr>
          <p:nvPr>
            <p:ph type="title"/>
          </p:nvPr>
        </p:nvSpPr>
        <p:spPr>
          <a:xfrm>
            <a:off x="185195" y="127322"/>
            <a:ext cx="6112863" cy="883042"/>
          </a:xfrm>
        </p:spPr>
        <p:txBody>
          <a:bodyPr/>
          <a:lstStyle/>
          <a:p>
            <a:r>
              <a:rPr lang="en-US" altLang="en-US" dirty="0"/>
              <a:t>Accessibility of Services/</a:t>
            </a:r>
            <a:br>
              <a:rPr lang="en-US" altLang="en-US" dirty="0"/>
            </a:br>
            <a:r>
              <a:rPr lang="en-US" altLang="en-US" dirty="0"/>
              <a:t>Access Times</a:t>
            </a:r>
            <a:endParaRPr lang="en-US" dirty="0"/>
          </a:p>
        </p:txBody>
      </p:sp>
      <p:sp>
        <p:nvSpPr>
          <p:cNvPr id="4" name="Content Placeholder 3">
            <a:extLst>
              <a:ext uri="{FF2B5EF4-FFF2-40B4-BE49-F238E27FC236}">
                <a16:creationId xmlns:a16="http://schemas.microsoft.com/office/drawing/2014/main" id="{D1FB195B-3B7F-4AE2-9E7F-12FE10C6F1D5}"/>
              </a:ext>
            </a:extLst>
          </p:cNvPr>
          <p:cNvSpPr>
            <a:spLocks noGrp="1"/>
          </p:cNvSpPr>
          <p:nvPr>
            <p:ph idx="1"/>
          </p:nvPr>
        </p:nvSpPr>
        <p:spPr>
          <a:xfrm>
            <a:off x="575128" y="1838325"/>
            <a:ext cx="7993743" cy="4126587"/>
          </a:xfrm>
        </p:spPr>
        <p:txBody>
          <a:bodyPr>
            <a:normAutofit fontScale="77500" lnSpcReduction="20000"/>
          </a:bodyPr>
          <a:lstStyle/>
          <a:p>
            <a:pPr marL="0" indent="0">
              <a:buNone/>
            </a:pPr>
            <a:r>
              <a:rPr lang="en-US" altLang="en-US" sz="2100" dirty="0"/>
              <a:t>Access to Services Journal (ASJ) must be maintained by all Outpatient Programs </a:t>
            </a:r>
          </a:p>
          <a:p>
            <a:pPr lvl="1"/>
            <a:r>
              <a:rPr lang="en-US" altLang="en-US" sz="2100" dirty="0"/>
              <a:t>This information is reported to the State to ensure that clients receive services in a timely manner –urgent and routine.</a:t>
            </a:r>
          </a:p>
          <a:p>
            <a:pPr marL="0" indent="0">
              <a:buNone/>
            </a:pPr>
            <a:endParaRPr lang="en-US" altLang="en-US" sz="2100" dirty="0"/>
          </a:p>
          <a:p>
            <a:pPr marL="0" indent="0">
              <a:buNone/>
            </a:pPr>
            <a:r>
              <a:rPr lang="en-US" altLang="en-US" sz="2100" dirty="0"/>
              <a:t>State standards for Access Times are as follows:</a:t>
            </a:r>
          </a:p>
          <a:p>
            <a:pPr lvl="1"/>
            <a:r>
              <a:rPr lang="en-US" altLang="en-US" sz="2100" b="1" dirty="0"/>
              <a:t>Psychiatry</a:t>
            </a:r>
            <a:r>
              <a:rPr lang="en-US" altLang="en-US" sz="2100" dirty="0"/>
              <a:t> - within 15 business days from request to appointment.</a:t>
            </a:r>
          </a:p>
          <a:p>
            <a:pPr lvl="1"/>
            <a:r>
              <a:rPr lang="en-US" altLang="en-US" sz="2100" b="1" dirty="0"/>
              <a:t>Mental Health Services </a:t>
            </a:r>
            <a:r>
              <a:rPr lang="en-US" altLang="en-US" sz="2100" dirty="0"/>
              <a:t>- within 10 business days from request to appointment.</a:t>
            </a:r>
          </a:p>
          <a:p>
            <a:pPr lvl="1"/>
            <a:r>
              <a:rPr lang="en-US" altLang="en-US" sz="2100" b="1" dirty="0"/>
              <a:t>Urgent</a:t>
            </a:r>
            <a:r>
              <a:rPr lang="en-US" altLang="en-US" sz="2100" dirty="0"/>
              <a:t> – within 48 hours of determining the client needs urgent services.</a:t>
            </a:r>
            <a:endParaRPr lang="en-US" altLang="en-US" sz="2000" dirty="0"/>
          </a:p>
          <a:p>
            <a:pPr>
              <a:buNone/>
            </a:pPr>
            <a:endParaRPr lang="en-US" altLang="en-US" sz="2000" dirty="0"/>
          </a:p>
        </p:txBody>
      </p:sp>
    </p:spTree>
    <p:extLst>
      <p:ext uri="{BB962C8B-B14F-4D97-AF65-F5344CB8AC3E}">
        <p14:creationId xmlns:p14="http://schemas.microsoft.com/office/powerpoint/2010/main" val="4086699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EB9AA-FF29-4874-8083-121BFD1D5A5D}"/>
              </a:ext>
            </a:extLst>
          </p:cNvPr>
          <p:cNvSpPr>
            <a:spLocks noGrp="1"/>
          </p:cNvSpPr>
          <p:nvPr>
            <p:ph type="title"/>
          </p:nvPr>
        </p:nvSpPr>
        <p:spPr>
          <a:xfrm>
            <a:off x="693057" y="269002"/>
            <a:ext cx="5326743" cy="589641"/>
          </a:xfrm>
        </p:spPr>
        <p:txBody>
          <a:bodyPr/>
          <a:lstStyle/>
          <a:p>
            <a:r>
              <a:rPr lang="en-US" dirty="0"/>
              <a:t>San Diego County mental health services Leadership</a:t>
            </a:r>
          </a:p>
        </p:txBody>
      </p:sp>
      <p:sp>
        <p:nvSpPr>
          <p:cNvPr id="7" name="Content Placeholder 6">
            <a:extLst>
              <a:ext uri="{FF2B5EF4-FFF2-40B4-BE49-F238E27FC236}">
                <a16:creationId xmlns:a16="http://schemas.microsoft.com/office/drawing/2014/main" id="{4600FA03-74F1-4978-AD67-5122BA9AF035}"/>
              </a:ext>
            </a:extLst>
          </p:cNvPr>
          <p:cNvSpPr>
            <a:spLocks noGrp="1"/>
          </p:cNvSpPr>
          <p:nvPr>
            <p:ph idx="1"/>
          </p:nvPr>
        </p:nvSpPr>
        <p:spPr>
          <a:xfrm>
            <a:off x="486227" y="1402442"/>
            <a:ext cx="7757887" cy="4318001"/>
          </a:xfrm>
        </p:spPr>
        <p:txBody>
          <a:bodyPr>
            <a:normAutofit/>
          </a:bodyPr>
          <a:lstStyle/>
          <a:p>
            <a:pPr marL="0" indent="0">
              <a:buNone/>
            </a:pPr>
            <a:r>
              <a:rPr lang="en-US" altLang="en-US" dirty="0"/>
              <a:t>San Diego County ( The County) </a:t>
            </a:r>
          </a:p>
          <a:p>
            <a:pPr lvl="1"/>
            <a:r>
              <a:rPr lang="en-US" altLang="en-US" sz="1500" dirty="0"/>
              <a:t>Chief Administrative Officer (CAO) is Helen N. Robbins-Meyer</a:t>
            </a:r>
          </a:p>
          <a:p>
            <a:pPr lvl="1"/>
            <a:r>
              <a:rPr lang="en-US" sz="1500" dirty="0"/>
              <a:t>Assistant CAO/Chief Operating Officer (COO) is Donald F. Steuer</a:t>
            </a:r>
          </a:p>
          <a:p>
            <a:pPr marL="0" indent="0">
              <a:buNone/>
            </a:pPr>
            <a:r>
              <a:rPr lang="en-US" altLang="en-US" dirty="0"/>
              <a:t>Health and Human Services Agency (HHSA)</a:t>
            </a:r>
          </a:p>
          <a:p>
            <a:pPr lvl="1"/>
            <a:r>
              <a:rPr lang="en-US" altLang="en-US" sz="1500" dirty="0"/>
              <a:t>HHSA Agency Director is Nick Macchione, MS, MPH, FACHE</a:t>
            </a:r>
          </a:p>
          <a:p>
            <a:pPr lvl="1"/>
            <a:r>
              <a:rPr lang="en-US" altLang="en-US" sz="1500" dirty="0"/>
              <a:t>Within HHSA is Luke Bergmann, Ph.D. Director of Behavioral Health Services </a:t>
            </a:r>
          </a:p>
          <a:p>
            <a:pPr lvl="1"/>
            <a:endParaRPr lang="en-US" dirty="0"/>
          </a:p>
          <a:p>
            <a:pPr lvl="1"/>
            <a:endParaRPr lang="en-US" altLang="en-US" dirty="0"/>
          </a:p>
          <a:p>
            <a:pPr lvl="1"/>
            <a:endParaRPr lang="en-US" altLang="en-US" dirty="0"/>
          </a:p>
          <a:p>
            <a:pPr marL="344487" lvl="1" indent="0">
              <a:buNone/>
            </a:pPr>
            <a:endParaRPr lang="en-US" altLang="en-US" dirty="0"/>
          </a:p>
          <a:p>
            <a:pPr marL="344487" lvl="1" indent="0">
              <a:buNone/>
            </a:pPr>
            <a:endParaRPr lang="en-US" altLang="en-US" dirty="0"/>
          </a:p>
          <a:p>
            <a:pPr lvl="1"/>
            <a:endParaRPr lang="en-US" dirty="0"/>
          </a:p>
        </p:txBody>
      </p:sp>
      <p:pic>
        <p:nvPicPr>
          <p:cNvPr id="6" name="Picture 5">
            <a:extLst>
              <a:ext uri="{FF2B5EF4-FFF2-40B4-BE49-F238E27FC236}">
                <a16:creationId xmlns:a16="http://schemas.microsoft.com/office/drawing/2014/main" id="{C2BA7646-62F6-23F5-1557-A219F975DF12}"/>
              </a:ext>
            </a:extLst>
          </p:cNvPr>
          <p:cNvPicPr>
            <a:picLocks noChangeAspect="1"/>
          </p:cNvPicPr>
          <p:nvPr/>
        </p:nvPicPr>
        <p:blipFill>
          <a:blip r:embed="rId2"/>
          <a:stretch>
            <a:fillRect/>
          </a:stretch>
        </p:blipFill>
        <p:spPr>
          <a:xfrm>
            <a:off x="945241" y="4655128"/>
            <a:ext cx="6299622" cy="2202871"/>
          </a:xfrm>
          <a:prstGeom prst="rect">
            <a:avLst/>
          </a:prstGeom>
        </p:spPr>
      </p:pic>
    </p:spTree>
    <p:extLst>
      <p:ext uri="{BB962C8B-B14F-4D97-AF65-F5344CB8AC3E}">
        <p14:creationId xmlns:p14="http://schemas.microsoft.com/office/powerpoint/2010/main" val="5874166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DD3E43D-53AF-4047-A2B6-FA6AEBA8A348}"/>
              </a:ext>
            </a:extLst>
          </p:cNvPr>
          <p:cNvSpPr>
            <a:spLocks noGrp="1"/>
          </p:cNvSpPr>
          <p:nvPr>
            <p:ph idx="1"/>
          </p:nvPr>
        </p:nvSpPr>
        <p:spPr>
          <a:xfrm>
            <a:off x="451414" y="1364122"/>
            <a:ext cx="8235386" cy="5075352"/>
          </a:xfrm>
        </p:spPr>
        <p:txBody>
          <a:bodyPr>
            <a:normAutofit fontScale="70000" lnSpcReduction="20000"/>
          </a:bodyPr>
          <a:lstStyle/>
          <a:p>
            <a:pPr marL="0" indent="0">
              <a:lnSpc>
                <a:spcPct val="110000"/>
              </a:lnSpc>
              <a:buNone/>
            </a:pPr>
            <a:r>
              <a:rPr lang="en-US" altLang="en-US" sz="2400" b="1" dirty="0"/>
              <a:t>What are Access Times?</a:t>
            </a:r>
          </a:p>
          <a:p>
            <a:pPr marL="0" indent="0">
              <a:lnSpc>
                <a:spcPct val="110000"/>
              </a:lnSpc>
              <a:buNone/>
            </a:pPr>
            <a:endParaRPr lang="en-US" altLang="en-US" sz="1100" b="1" dirty="0"/>
          </a:p>
          <a:p>
            <a:pPr>
              <a:lnSpc>
                <a:spcPct val="110000"/>
              </a:lnSpc>
            </a:pPr>
            <a:r>
              <a:rPr lang="en-US" altLang="en-US" sz="2400" dirty="0"/>
              <a:t>Timely access refers to the number of business days in which an appointment is available to a client from the date the client requests a service. </a:t>
            </a:r>
          </a:p>
          <a:p>
            <a:pPr lvl="1">
              <a:lnSpc>
                <a:spcPct val="110000"/>
              </a:lnSpc>
            </a:pPr>
            <a:r>
              <a:rPr lang="en-US" altLang="en-US" sz="2400" dirty="0"/>
              <a:t>This is based </a:t>
            </a:r>
            <a:r>
              <a:rPr lang="en-US" altLang="en-US" sz="2400" u="sng" dirty="0"/>
              <a:t>on availability </a:t>
            </a:r>
            <a:r>
              <a:rPr lang="en-US" altLang="en-US" sz="2400" dirty="0"/>
              <a:t>whether or not the person requesting the service accepts the offered appointment. </a:t>
            </a:r>
            <a:r>
              <a:rPr lang="en-US" altLang="en-US" sz="2400" i="1" dirty="0"/>
              <a:t>For example, if the person calls on 1.2.23 and the program offers appointments on 1.5.23, 1.10.23, and 1.20.23 but the person is only able to attend the last appointment on 1.20.23 this would still meet the requirements as it is based on availability of the program.  </a:t>
            </a:r>
          </a:p>
          <a:p>
            <a:pPr marL="0" indent="0">
              <a:lnSpc>
                <a:spcPct val="110000"/>
              </a:lnSpc>
              <a:buNone/>
            </a:pPr>
            <a:endParaRPr lang="en-US" altLang="en-US" sz="2400" dirty="0"/>
          </a:p>
          <a:p>
            <a:pPr>
              <a:lnSpc>
                <a:spcPct val="110000"/>
              </a:lnSpc>
            </a:pPr>
            <a:r>
              <a:rPr lang="en-US" altLang="en-US" sz="2400" dirty="0"/>
              <a:t>This measures our efficiency as a Mental Health Plans (MHP). </a:t>
            </a:r>
          </a:p>
          <a:p>
            <a:pPr marL="0" indent="0">
              <a:lnSpc>
                <a:spcPct val="110000"/>
              </a:lnSpc>
              <a:buNone/>
            </a:pPr>
            <a:endParaRPr lang="en-US" altLang="en-US" sz="2400" dirty="0"/>
          </a:p>
          <a:p>
            <a:pPr>
              <a:lnSpc>
                <a:spcPct val="110000"/>
              </a:lnSpc>
            </a:pPr>
            <a:r>
              <a:rPr lang="en-US" altLang="en-US" sz="2400" dirty="0"/>
              <a:t>Wait time is reported monthly to QA. Access times are monitored by the </a:t>
            </a:r>
            <a:r>
              <a:rPr lang="en-US" altLang="en-US" sz="2400" dirty="0">
                <a:highlight>
                  <a:srgbClr val="00FFFF"/>
                </a:highlight>
              </a:rPr>
              <a:t>Performance Improvement Team (PIT</a:t>
            </a:r>
            <a:r>
              <a:rPr lang="en-US" altLang="en-US" sz="2400" dirty="0"/>
              <a:t>) of County Quality Improvement</a:t>
            </a:r>
          </a:p>
          <a:p>
            <a:pPr>
              <a:lnSpc>
                <a:spcPct val="110000"/>
              </a:lnSpc>
            </a:pPr>
            <a:endParaRPr lang="en-US" altLang="en-US" sz="2400" dirty="0"/>
          </a:p>
          <a:p>
            <a:pPr>
              <a:lnSpc>
                <a:spcPct val="110000"/>
              </a:lnSpc>
              <a:buNone/>
            </a:pPr>
            <a:r>
              <a:rPr lang="en-US" altLang="en-US" sz="2400" dirty="0"/>
              <a:t>For further information, consult your OPOH and/or your COR.</a:t>
            </a:r>
          </a:p>
          <a:p>
            <a:endParaRPr lang="en-US" altLang="en-US" sz="2400" dirty="0"/>
          </a:p>
          <a:p>
            <a:endParaRPr lang="en-US" dirty="0"/>
          </a:p>
        </p:txBody>
      </p:sp>
      <p:sp>
        <p:nvSpPr>
          <p:cNvPr id="6" name="Rectangle 5">
            <a:extLst>
              <a:ext uri="{FF2B5EF4-FFF2-40B4-BE49-F238E27FC236}">
                <a16:creationId xmlns:a16="http://schemas.microsoft.com/office/drawing/2014/main" id="{BC869F87-1D13-4397-887E-EFCCE35BB61F}"/>
              </a:ext>
            </a:extLst>
          </p:cNvPr>
          <p:cNvSpPr/>
          <p:nvPr/>
        </p:nvSpPr>
        <p:spPr>
          <a:xfrm>
            <a:off x="190982" y="103517"/>
            <a:ext cx="5503761" cy="954107"/>
          </a:xfrm>
          <a:prstGeom prst="rect">
            <a:avLst/>
          </a:prstGeom>
        </p:spPr>
        <p:txBody>
          <a:bodyPr wrap="square">
            <a:spAutoFit/>
          </a:bodyPr>
          <a:lstStyle/>
          <a:p>
            <a:r>
              <a:rPr lang="en-US" altLang="en-US" sz="2800" b="1" cap="all" dirty="0">
                <a:solidFill>
                  <a:schemeClr val="bg1"/>
                </a:solidFill>
                <a:latin typeface="+mj-lt"/>
                <a:ea typeface="+mj-ea"/>
              </a:rPr>
              <a:t>Accessibility of Services/</a:t>
            </a:r>
            <a:br>
              <a:rPr lang="en-US" altLang="en-US" sz="2800" b="1" cap="all" dirty="0">
                <a:solidFill>
                  <a:schemeClr val="bg1"/>
                </a:solidFill>
                <a:latin typeface="+mj-lt"/>
                <a:ea typeface="+mj-ea"/>
              </a:rPr>
            </a:br>
            <a:r>
              <a:rPr lang="en-US" altLang="en-US" sz="2800" b="1" cap="all" dirty="0">
                <a:solidFill>
                  <a:schemeClr val="bg1"/>
                </a:solidFill>
                <a:latin typeface="+mj-lt"/>
                <a:ea typeface="+mj-ea"/>
              </a:rPr>
              <a:t>Access Times</a:t>
            </a:r>
            <a:endParaRPr lang="en-US" sz="2800" b="1" cap="all" dirty="0">
              <a:solidFill>
                <a:schemeClr val="bg1"/>
              </a:solidFill>
              <a:latin typeface="+mj-lt"/>
              <a:ea typeface="+mj-ea"/>
            </a:endParaRPr>
          </a:p>
        </p:txBody>
      </p:sp>
    </p:spTree>
    <p:extLst>
      <p:ext uri="{BB962C8B-B14F-4D97-AF65-F5344CB8AC3E}">
        <p14:creationId xmlns:p14="http://schemas.microsoft.com/office/powerpoint/2010/main" val="37558827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319CF-BE7D-4EB7-AF07-D9E1A2F37C57}"/>
              </a:ext>
            </a:extLst>
          </p:cNvPr>
          <p:cNvSpPr>
            <a:spLocks noGrp="1"/>
          </p:cNvSpPr>
          <p:nvPr>
            <p:ph type="title"/>
          </p:nvPr>
        </p:nvSpPr>
        <p:spPr>
          <a:xfrm>
            <a:off x="219919" y="138896"/>
            <a:ext cx="5509549" cy="871468"/>
          </a:xfrm>
        </p:spPr>
        <p:txBody>
          <a:bodyPr/>
          <a:lstStyle/>
          <a:p>
            <a:r>
              <a:rPr lang="en-US" dirty="0"/>
              <a:t>Client and Performance Outcomes</a:t>
            </a:r>
          </a:p>
        </p:txBody>
      </p:sp>
      <p:sp>
        <p:nvSpPr>
          <p:cNvPr id="4" name="Content Placeholder 3">
            <a:extLst>
              <a:ext uri="{FF2B5EF4-FFF2-40B4-BE49-F238E27FC236}">
                <a16:creationId xmlns:a16="http://schemas.microsoft.com/office/drawing/2014/main" id="{3A01AAFA-C2AA-4FAB-935B-1945B19B40A5}"/>
              </a:ext>
            </a:extLst>
          </p:cNvPr>
          <p:cNvSpPr>
            <a:spLocks noGrp="1"/>
          </p:cNvSpPr>
          <p:nvPr>
            <p:ph idx="1"/>
          </p:nvPr>
        </p:nvSpPr>
        <p:spPr>
          <a:xfrm>
            <a:off x="452063" y="1500027"/>
            <a:ext cx="8486453" cy="4777401"/>
          </a:xfrm>
        </p:spPr>
        <p:txBody>
          <a:bodyPr>
            <a:normAutofit/>
          </a:bodyPr>
          <a:lstStyle/>
          <a:p>
            <a:pPr>
              <a:lnSpc>
                <a:spcPct val="100000"/>
              </a:lnSpc>
            </a:pPr>
            <a:r>
              <a:rPr lang="en-US" altLang="en-US" sz="2400" dirty="0"/>
              <a:t>State surveys occur during a two-week time period twice a year.</a:t>
            </a:r>
          </a:p>
          <a:p>
            <a:pPr>
              <a:lnSpc>
                <a:spcPct val="100000"/>
              </a:lnSpc>
              <a:buNone/>
            </a:pPr>
            <a:endParaRPr lang="en-US" altLang="en-US" sz="2400" dirty="0"/>
          </a:p>
          <a:p>
            <a:pPr>
              <a:lnSpc>
                <a:spcPct val="100000"/>
              </a:lnSpc>
            </a:pPr>
            <a:r>
              <a:rPr lang="en-US" altLang="en-US" sz="2400" dirty="0"/>
              <a:t>Surveys are to be completed by all outpatient providers, including case management.</a:t>
            </a:r>
          </a:p>
          <a:p>
            <a:pPr>
              <a:lnSpc>
                <a:spcPct val="100000"/>
              </a:lnSpc>
              <a:buNone/>
            </a:pPr>
            <a:endParaRPr lang="en-US" altLang="en-US" sz="2400" dirty="0"/>
          </a:p>
          <a:p>
            <a:pPr>
              <a:lnSpc>
                <a:spcPct val="100000"/>
              </a:lnSpc>
            </a:pPr>
            <a:r>
              <a:rPr lang="en-US" altLang="en-US" sz="2400" dirty="0"/>
              <a:t>Surveys include client satisfaction surveys.</a:t>
            </a:r>
          </a:p>
          <a:p>
            <a:pPr>
              <a:lnSpc>
                <a:spcPct val="100000"/>
              </a:lnSpc>
              <a:buNone/>
            </a:pPr>
            <a:endParaRPr lang="en-US" altLang="en-US" sz="2400" dirty="0"/>
          </a:p>
          <a:p>
            <a:pPr>
              <a:lnSpc>
                <a:spcPct val="100000"/>
              </a:lnSpc>
            </a:pPr>
            <a:r>
              <a:rPr lang="en-US" altLang="en-US" sz="2400" dirty="0"/>
              <a:t>HSRC/CASRC are responsible for handling the survey process.</a:t>
            </a:r>
          </a:p>
          <a:p>
            <a:endParaRPr lang="en-US" dirty="0"/>
          </a:p>
        </p:txBody>
      </p:sp>
    </p:spTree>
    <p:extLst>
      <p:ext uri="{BB962C8B-B14F-4D97-AF65-F5344CB8AC3E}">
        <p14:creationId xmlns:p14="http://schemas.microsoft.com/office/powerpoint/2010/main" val="42655140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7D7823B-81C8-4F38-91B0-A0A68EEDA992}"/>
              </a:ext>
            </a:extLst>
          </p:cNvPr>
          <p:cNvSpPr>
            <a:spLocks noGrp="1"/>
          </p:cNvSpPr>
          <p:nvPr>
            <p:ph idx="1"/>
          </p:nvPr>
        </p:nvSpPr>
        <p:spPr>
          <a:xfrm>
            <a:off x="693056" y="1890445"/>
            <a:ext cx="7993743" cy="4386984"/>
          </a:xfrm>
        </p:spPr>
        <p:txBody>
          <a:bodyPr/>
          <a:lstStyle/>
          <a:p>
            <a:pPr>
              <a:lnSpc>
                <a:spcPct val="100000"/>
              </a:lnSpc>
            </a:pPr>
            <a:r>
              <a:rPr lang="en-US" altLang="en-US" sz="2200" dirty="0"/>
              <a:t>Programs must follow the current guidelines for administrating client outcome tools.</a:t>
            </a:r>
          </a:p>
          <a:p>
            <a:pPr>
              <a:lnSpc>
                <a:spcPct val="100000"/>
              </a:lnSpc>
            </a:pPr>
            <a:endParaRPr lang="en-US" altLang="en-US" sz="2000" dirty="0"/>
          </a:p>
          <a:p>
            <a:pPr>
              <a:lnSpc>
                <a:spcPct val="100000"/>
              </a:lnSpc>
            </a:pPr>
            <a:r>
              <a:rPr lang="en-US" altLang="en-US" sz="2000" dirty="0"/>
              <a:t>Please check with your COR if you need more information </a:t>
            </a:r>
          </a:p>
          <a:p>
            <a:pPr>
              <a:lnSpc>
                <a:spcPct val="100000"/>
              </a:lnSpc>
            </a:pPr>
            <a:endParaRPr lang="en-US" altLang="en-US" sz="2000" dirty="0"/>
          </a:p>
          <a:p>
            <a:pPr>
              <a:lnSpc>
                <a:spcPct val="100000"/>
              </a:lnSpc>
            </a:pPr>
            <a:r>
              <a:rPr lang="en-US" altLang="en-US" sz="2000" dirty="0">
                <a:solidFill>
                  <a:schemeClr val="accent1"/>
                </a:solidFill>
                <a:hlinkClick r:id="rId2">
                  <a:extLst>
                    <a:ext uri="{A12FA001-AC4F-418D-AE19-62706E023703}">
                      <ahyp:hlinkClr xmlns:ahyp="http://schemas.microsoft.com/office/drawing/2018/hyperlinkcolor" val="tx"/>
                    </a:ext>
                  </a:extLst>
                </a:hlinkClick>
              </a:rPr>
              <a:t>San Diego County Adult Outcome Measures Manual</a:t>
            </a:r>
            <a:r>
              <a:rPr lang="en-US" altLang="en-US" sz="2000" dirty="0">
                <a:solidFill>
                  <a:schemeClr val="accent1"/>
                </a:solidFill>
              </a:rPr>
              <a:t> </a:t>
            </a:r>
            <a:r>
              <a:rPr lang="en-US" altLang="en-US" sz="2000" dirty="0"/>
              <a:t>can be found here on the Optum website.</a:t>
            </a:r>
          </a:p>
          <a:p>
            <a:pPr lvl="1">
              <a:lnSpc>
                <a:spcPct val="100000"/>
              </a:lnSpc>
            </a:pPr>
            <a:r>
              <a:rPr lang="en-US" altLang="en-US" sz="2000" dirty="0"/>
              <a:t>or mHOMS for Children’s outcomes at  </a:t>
            </a:r>
            <a:r>
              <a:rPr lang="en-US" altLang="en-US" sz="2000" dirty="0">
                <a:hlinkClick r:id="rId3"/>
              </a:rPr>
              <a:t>https://mhoms.ucsd.edu/</a:t>
            </a:r>
            <a:endParaRPr lang="en-US" altLang="en-US" sz="2000" u="sng" dirty="0">
              <a:solidFill>
                <a:srgbClr val="0070C0"/>
              </a:solidFill>
            </a:endParaRPr>
          </a:p>
          <a:p>
            <a:endParaRPr lang="en-US" dirty="0"/>
          </a:p>
        </p:txBody>
      </p:sp>
      <p:sp>
        <p:nvSpPr>
          <p:cNvPr id="6" name="Title 1">
            <a:extLst>
              <a:ext uri="{FF2B5EF4-FFF2-40B4-BE49-F238E27FC236}">
                <a16:creationId xmlns:a16="http://schemas.microsoft.com/office/drawing/2014/main" id="{8CCF13F7-16CF-4B23-929C-447FC8E5EC56}"/>
              </a:ext>
            </a:extLst>
          </p:cNvPr>
          <p:cNvSpPr>
            <a:spLocks noGrp="1"/>
          </p:cNvSpPr>
          <p:nvPr>
            <p:ph type="title"/>
          </p:nvPr>
        </p:nvSpPr>
        <p:spPr>
          <a:xfrm>
            <a:off x="219919" y="138896"/>
            <a:ext cx="5509549" cy="871468"/>
          </a:xfrm>
        </p:spPr>
        <p:txBody>
          <a:bodyPr/>
          <a:lstStyle/>
          <a:p>
            <a:r>
              <a:rPr lang="en-US" dirty="0"/>
              <a:t>Client and Performance Outcomes</a:t>
            </a:r>
          </a:p>
        </p:txBody>
      </p:sp>
    </p:spTree>
    <p:extLst>
      <p:ext uri="{BB962C8B-B14F-4D97-AF65-F5344CB8AC3E}">
        <p14:creationId xmlns:p14="http://schemas.microsoft.com/office/powerpoint/2010/main" val="22440062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E42F6-D795-4A65-AB0D-1295877B9571}"/>
              </a:ext>
            </a:extLst>
          </p:cNvPr>
          <p:cNvSpPr>
            <a:spLocks noGrp="1"/>
          </p:cNvSpPr>
          <p:nvPr>
            <p:ph type="title"/>
          </p:nvPr>
        </p:nvSpPr>
        <p:spPr>
          <a:xfrm>
            <a:off x="92598" y="205978"/>
            <a:ext cx="6123138" cy="741362"/>
          </a:xfrm>
        </p:spPr>
        <p:txBody>
          <a:bodyPr/>
          <a:lstStyle/>
          <a:p>
            <a:r>
              <a:rPr lang="en-US" altLang="en-US" dirty="0"/>
              <a:t>Serious Incident Reports (SIR)</a:t>
            </a:r>
            <a:endParaRPr lang="en-US" dirty="0"/>
          </a:p>
        </p:txBody>
      </p:sp>
      <p:sp>
        <p:nvSpPr>
          <p:cNvPr id="4" name="Content Placeholder 3">
            <a:extLst>
              <a:ext uri="{FF2B5EF4-FFF2-40B4-BE49-F238E27FC236}">
                <a16:creationId xmlns:a16="http://schemas.microsoft.com/office/drawing/2014/main" id="{F8BB4EC5-1989-4316-80DA-A36D306B613A}"/>
              </a:ext>
            </a:extLst>
          </p:cNvPr>
          <p:cNvSpPr>
            <a:spLocks noGrp="1"/>
          </p:cNvSpPr>
          <p:nvPr>
            <p:ph idx="1"/>
          </p:nvPr>
        </p:nvSpPr>
        <p:spPr>
          <a:xfrm>
            <a:off x="575128" y="1333208"/>
            <a:ext cx="7993743" cy="5318814"/>
          </a:xfrm>
        </p:spPr>
        <p:txBody>
          <a:bodyPr>
            <a:normAutofit fontScale="92500"/>
          </a:bodyPr>
          <a:lstStyle/>
          <a:p>
            <a:pPr>
              <a:lnSpc>
                <a:spcPct val="90000"/>
              </a:lnSpc>
            </a:pPr>
            <a:r>
              <a:rPr lang="en-US" altLang="en-US" sz="2200" dirty="0">
                <a:latin typeface="+mj-lt"/>
              </a:rPr>
              <a:t>Providers are required to report serious incidents involving clients in active treatment or who were discharged within past 30 days.</a:t>
            </a:r>
          </a:p>
          <a:p>
            <a:pPr marL="0" indent="0">
              <a:lnSpc>
                <a:spcPct val="90000"/>
              </a:lnSpc>
              <a:buNone/>
            </a:pPr>
            <a:endParaRPr lang="en-US" altLang="en-US" sz="2200" dirty="0">
              <a:latin typeface="+mj-lt"/>
            </a:endParaRPr>
          </a:p>
          <a:p>
            <a:pPr>
              <a:lnSpc>
                <a:spcPct val="90000"/>
              </a:lnSpc>
            </a:pPr>
            <a:r>
              <a:rPr lang="en-US" altLang="en-US" sz="2200" dirty="0">
                <a:latin typeface="+mj-lt"/>
              </a:rPr>
              <a:t>Required reports shall be sent to BHS Quality Assurance Team</a:t>
            </a:r>
          </a:p>
          <a:p>
            <a:pPr marL="0" indent="0">
              <a:lnSpc>
                <a:spcPct val="90000"/>
              </a:lnSpc>
              <a:buNone/>
            </a:pPr>
            <a:endParaRPr lang="en-US" altLang="en-US" sz="2200" dirty="0">
              <a:latin typeface="+mj-lt"/>
            </a:endParaRPr>
          </a:p>
          <a:p>
            <a:pPr>
              <a:lnSpc>
                <a:spcPct val="90000"/>
              </a:lnSpc>
            </a:pPr>
            <a:r>
              <a:rPr lang="en-US" altLang="en-US" sz="2200" dirty="0">
                <a:latin typeface="+mj-lt"/>
                <a:cs typeface="Segoe UI" panose="020B0502040204020203" pitchFamily="34" charset="0"/>
              </a:rPr>
              <a:t>Initial Serious Incident Report is to be submitted within 72 hours for a level 2 and within 24 hours for a level 1. </a:t>
            </a:r>
          </a:p>
          <a:p>
            <a:pPr>
              <a:lnSpc>
                <a:spcPct val="90000"/>
              </a:lnSpc>
            </a:pPr>
            <a:endParaRPr lang="en-US" altLang="en-US" sz="2200" dirty="0">
              <a:latin typeface="+mj-lt"/>
              <a:cs typeface="Segoe UI" panose="020B0502040204020203" pitchFamily="34" charset="0"/>
            </a:endParaRPr>
          </a:p>
          <a:p>
            <a:pPr>
              <a:lnSpc>
                <a:spcPct val="90000"/>
              </a:lnSpc>
            </a:pPr>
            <a:r>
              <a:rPr lang="en-US" altLang="en-US" sz="2200" dirty="0">
                <a:latin typeface="+mj-lt"/>
                <a:cs typeface="Segoe UI" panose="020B0502040204020203" pitchFamily="34" charset="0"/>
              </a:rPr>
              <a:t>Serious Incident Report Follow-up is submitted 30 days from the date program was notified of the incident</a:t>
            </a:r>
          </a:p>
          <a:p>
            <a:pPr>
              <a:lnSpc>
                <a:spcPct val="90000"/>
              </a:lnSpc>
            </a:pPr>
            <a:endParaRPr lang="en-US" altLang="en-US" sz="2200" dirty="0">
              <a:latin typeface="+mj-lt"/>
              <a:cs typeface="Segoe UI" panose="020B0502040204020203" pitchFamily="34" charset="0"/>
            </a:endParaRPr>
          </a:p>
          <a:p>
            <a:pPr>
              <a:lnSpc>
                <a:spcPct val="90000"/>
              </a:lnSpc>
            </a:pPr>
            <a:r>
              <a:rPr lang="en-US" altLang="en-US" sz="2200" dirty="0">
                <a:latin typeface="+mj-lt"/>
              </a:rPr>
              <a:t>Provider shall also notify appropriate authorities. The forms for reporting are found at </a:t>
            </a:r>
            <a:r>
              <a:rPr lang="en-US" altLang="en-US" sz="2200" dirty="0">
                <a:solidFill>
                  <a:schemeClr val="accent1"/>
                </a:solidFill>
                <a:latin typeface="+mj-lt"/>
                <a:hlinkClick r:id="rId2">
                  <a:extLst>
                    <a:ext uri="{A12FA001-AC4F-418D-AE19-62706E023703}">
                      <ahyp:hlinkClr xmlns:ahyp="http://schemas.microsoft.com/office/drawing/2018/hyperlinkcolor" val="tx"/>
                    </a:ext>
                  </a:extLst>
                </a:hlinkClick>
              </a:rPr>
              <a:t>Optum San Diego</a:t>
            </a:r>
            <a:r>
              <a:rPr lang="en-US" altLang="en-US" sz="2200" dirty="0">
                <a:latin typeface="+mj-lt"/>
              </a:rPr>
              <a:t>. </a:t>
            </a:r>
            <a:r>
              <a:rPr lang="en-US" altLang="en-US" sz="1500" dirty="0">
                <a:latin typeface="+mj-lt"/>
              </a:rPr>
              <a:t>(This link takes you the MHP Provider Documents page. From there, click on the Forms tab. Then, Click on the document titled BHS Serious Incident Report).</a:t>
            </a:r>
            <a:endParaRPr lang="en-US" altLang="en-US" sz="1500" dirty="0"/>
          </a:p>
          <a:p>
            <a:endParaRPr lang="en-US" dirty="0"/>
          </a:p>
        </p:txBody>
      </p:sp>
    </p:spTree>
    <p:extLst>
      <p:ext uri="{BB962C8B-B14F-4D97-AF65-F5344CB8AC3E}">
        <p14:creationId xmlns:p14="http://schemas.microsoft.com/office/powerpoint/2010/main" val="22371853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92F1-8090-4E06-8FA6-F1B6B43320AB}"/>
              </a:ext>
            </a:extLst>
          </p:cNvPr>
          <p:cNvSpPr>
            <a:spLocks noGrp="1"/>
          </p:cNvSpPr>
          <p:nvPr>
            <p:ph type="title"/>
          </p:nvPr>
        </p:nvSpPr>
        <p:spPr/>
        <p:txBody>
          <a:bodyPr/>
          <a:lstStyle/>
          <a:p>
            <a:r>
              <a:rPr lang="en-US" dirty="0"/>
              <a:t>Unusual occurrences</a:t>
            </a:r>
          </a:p>
        </p:txBody>
      </p:sp>
      <p:sp>
        <p:nvSpPr>
          <p:cNvPr id="4" name="Content Placeholder 3">
            <a:extLst>
              <a:ext uri="{FF2B5EF4-FFF2-40B4-BE49-F238E27FC236}">
                <a16:creationId xmlns:a16="http://schemas.microsoft.com/office/drawing/2014/main" id="{1266520A-F639-475D-97C5-74491D260767}"/>
              </a:ext>
            </a:extLst>
          </p:cNvPr>
          <p:cNvSpPr>
            <a:spLocks noGrp="1"/>
          </p:cNvSpPr>
          <p:nvPr>
            <p:ph idx="1"/>
          </p:nvPr>
        </p:nvSpPr>
        <p:spPr>
          <a:xfrm>
            <a:off x="693057" y="1635336"/>
            <a:ext cx="8165193" cy="4808327"/>
          </a:xfrm>
        </p:spPr>
        <p:txBody>
          <a:bodyPr>
            <a:normAutofit fontScale="62500" lnSpcReduction="20000"/>
          </a:bodyPr>
          <a:lstStyle/>
          <a:p>
            <a:pPr marL="0" indent="0">
              <a:buNone/>
            </a:pPr>
            <a:r>
              <a:rPr lang="en-US" altLang="en-US" sz="3000" dirty="0"/>
              <a:t>An unusual occurrence is an incident that may indicate potential risk/exposure for the program, client, or community.</a:t>
            </a:r>
          </a:p>
          <a:p>
            <a:pPr marL="0" indent="0">
              <a:buNone/>
            </a:pPr>
            <a:endParaRPr lang="en-US" altLang="en-US" sz="2700" dirty="0"/>
          </a:p>
          <a:p>
            <a:r>
              <a:rPr lang="en-US" sz="2400" dirty="0"/>
              <a:t>Examples include the following:</a:t>
            </a:r>
          </a:p>
          <a:p>
            <a:pPr lvl="1"/>
            <a:r>
              <a:rPr lang="en-US" sz="2400" dirty="0"/>
              <a:t> </a:t>
            </a:r>
            <a:r>
              <a:rPr lang="en-US" sz="2400" i="1" dirty="0"/>
              <a:t>Alleged child abuse,  Police involvement,  Inappropriate sexual behavior,  Self-injury, Physical injury, Physical abuse, AWOL, Fire setting,  Poisoning, Major accident,  Property destruction, Epidemic or other infectious disease outbreak, Loss or theft of medications from facility</a:t>
            </a:r>
            <a:endParaRPr lang="en-US" altLang="en-US" sz="2000" i="1" dirty="0"/>
          </a:p>
          <a:p>
            <a:pPr>
              <a:buNone/>
            </a:pPr>
            <a:endParaRPr lang="en-US" altLang="en-US" sz="2000" dirty="0"/>
          </a:p>
          <a:p>
            <a:r>
              <a:rPr lang="en-US" altLang="en-US" sz="2200" dirty="0"/>
              <a:t>When one occurs, appropriate agencies are to be notified within specified timeline and format.</a:t>
            </a:r>
          </a:p>
          <a:p>
            <a:pPr lvl="1"/>
            <a:r>
              <a:rPr lang="en-US" altLang="en-US" sz="2200" i="1" dirty="0"/>
              <a:t>Providers are required to notify their COR </a:t>
            </a:r>
            <a:r>
              <a:rPr lang="en-US" altLang="en-US" sz="2200" b="1" i="1" u="sng" dirty="0"/>
              <a:t>within 24 hours </a:t>
            </a:r>
            <a:r>
              <a:rPr lang="en-US" altLang="en-US" sz="2200" i="1" dirty="0"/>
              <a:t>when an unusual occurrence takes place</a:t>
            </a:r>
            <a:r>
              <a:rPr lang="en-US" altLang="en-US" sz="2100" i="1" dirty="0"/>
              <a:t>.</a:t>
            </a:r>
          </a:p>
          <a:p>
            <a:endParaRPr lang="en-US" dirty="0"/>
          </a:p>
        </p:txBody>
      </p:sp>
    </p:spTree>
    <p:extLst>
      <p:ext uri="{BB962C8B-B14F-4D97-AF65-F5344CB8AC3E}">
        <p14:creationId xmlns:p14="http://schemas.microsoft.com/office/powerpoint/2010/main" val="557425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0D51C-71AE-457B-9075-163DB36178CF}"/>
              </a:ext>
            </a:extLst>
          </p:cNvPr>
          <p:cNvSpPr>
            <a:spLocks noGrp="1"/>
          </p:cNvSpPr>
          <p:nvPr>
            <p:ph type="title"/>
          </p:nvPr>
        </p:nvSpPr>
        <p:spPr/>
        <p:txBody>
          <a:bodyPr/>
          <a:lstStyle/>
          <a:p>
            <a:r>
              <a:rPr lang="en-US" dirty="0"/>
              <a:t>Privacy Incident Reports (PIR)</a:t>
            </a:r>
          </a:p>
        </p:txBody>
      </p:sp>
      <p:sp>
        <p:nvSpPr>
          <p:cNvPr id="4" name="Content Placeholder 3">
            <a:extLst>
              <a:ext uri="{FF2B5EF4-FFF2-40B4-BE49-F238E27FC236}">
                <a16:creationId xmlns:a16="http://schemas.microsoft.com/office/drawing/2014/main" id="{92DE310C-78F1-40FC-971F-5F3DA64120FB}"/>
              </a:ext>
            </a:extLst>
          </p:cNvPr>
          <p:cNvSpPr>
            <a:spLocks noGrp="1"/>
          </p:cNvSpPr>
          <p:nvPr>
            <p:ph idx="1"/>
          </p:nvPr>
        </p:nvSpPr>
        <p:spPr>
          <a:xfrm>
            <a:off x="497711" y="1542814"/>
            <a:ext cx="8032832" cy="4613097"/>
          </a:xfrm>
        </p:spPr>
        <p:txBody>
          <a:bodyPr>
            <a:noAutofit/>
          </a:bodyPr>
          <a:lstStyle/>
          <a:p>
            <a:pPr marL="0" indent="0">
              <a:lnSpc>
                <a:spcPct val="100000"/>
              </a:lnSpc>
              <a:buNone/>
            </a:pPr>
            <a:r>
              <a:rPr lang="en-US" sz="1700" dirty="0"/>
              <a:t>If suspected or actual privacy incident involves 500 or more individuals, notify Agency Privacy Officer (APO) immediately by emailing: </a:t>
            </a:r>
          </a:p>
          <a:p>
            <a:pPr marL="0" indent="0">
              <a:lnSpc>
                <a:spcPct val="100000"/>
              </a:lnSpc>
              <a:buNone/>
            </a:pPr>
            <a:r>
              <a:rPr lang="en-US" sz="1700" dirty="0">
                <a:hlinkClick r:id="rId3"/>
              </a:rPr>
              <a:t>Christy.Carlson@sdcounty.ca.gov</a:t>
            </a:r>
            <a:r>
              <a:rPr lang="en-US" sz="1700" dirty="0"/>
              <a:t> </a:t>
            </a:r>
          </a:p>
          <a:p>
            <a:pPr marL="0" indent="0">
              <a:lnSpc>
                <a:spcPct val="120000"/>
              </a:lnSpc>
              <a:buNone/>
            </a:pPr>
            <a:r>
              <a:rPr lang="en-US" sz="1700" dirty="0"/>
              <a:t>For all other suspected or actual privacy incidents, follow steps below: </a:t>
            </a:r>
          </a:p>
          <a:p>
            <a:pPr marL="342900" indent="-342900">
              <a:lnSpc>
                <a:spcPct val="120000"/>
              </a:lnSpc>
              <a:buFont typeface="+mj-lt"/>
              <a:buAutoNum type="arabicPeriod"/>
            </a:pPr>
            <a:r>
              <a:rPr lang="en-US" sz="1700" dirty="0"/>
              <a:t>Submit Privacy Incident Report (PIR) online via the web portal: </a:t>
            </a:r>
            <a:r>
              <a:rPr lang="en-US" sz="1700" dirty="0">
                <a:hlinkClick r:id="rId4"/>
              </a:rPr>
              <a:t>https://www.sandiegocounty.gov/content/sdc/hhsa/hhsa-privdb-landing.html</a:t>
            </a:r>
            <a:r>
              <a:rPr lang="en-US" sz="1700" dirty="0"/>
              <a:t> within one business day. </a:t>
            </a:r>
          </a:p>
          <a:p>
            <a:pPr marL="342900" indent="-342900">
              <a:lnSpc>
                <a:spcPct val="120000"/>
              </a:lnSpc>
              <a:buFont typeface="+mj-lt"/>
              <a:buAutoNum type="arabicPeriod"/>
            </a:pPr>
            <a:r>
              <a:rPr lang="en-US" sz="1700" dirty="0"/>
              <a:t>After you submit the PIR, you will receive an email with the PIR Tracking # and an Access Code. This is used to access your PIR via the same web link above. </a:t>
            </a:r>
          </a:p>
          <a:p>
            <a:pPr marL="342900" indent="-342900">
              <a:lnSpc>
                <a:spcPct val="120000"/>
              </a:lnSpc>
              <a:buFont typeface="+mj-lt"/>
              <a:buAutoNum type="arabicPeriod"/>
            </a:pPr>
            <a:r>
              <a:rPr lang="en-US" sz="1700" dirty="0"/>
              <a:t>Continue to investigate and update the PIR online within 72 hours, including required information missing from initial report and any additional information requested by APO. </a:t>
            </a:r>
          </a:p>
          <a:p>
            <a:pPr marL="342900" indent="-342900">
              <a:lnSpc>
                <a:spcPct val="120000"/>
              </a:lnSpc>
              <a:buFont typeface="+mj-lt"/>
              <a:buAutoNum type="arabicPeriod"/>
            </a:pPr>
            <a:r>
              <a:rPr lang="en-US" sz="1700" dirty="0"/>
              <a:t>Provide any pending or additional information needed to submit Final completed PIR within seven business days of initial discovery. </a:t>
            </a:r>
          </a:p>
        </p:txBody>
      </p:sp>
    </p:spTree>
    <p:extLst>
      <p:ext uri="{BB962C8B-B14F-4D97-AF65-F5344CB8AC3E}">
        <p14:creationId xmlns:p14="http://schemas.microsoft.com/office/powerpoint/2010/main" val="12348711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F06D-12ED-4B0C-906F-993F60724CB1}"/>
              </a:ext>
            </a:extLst>
          </p:cNvPr>
          <p:cNvSpPr>
            <a:spLocks noGrp="1"/>
          </p:cNvSpPr>
          <p:nvPr>
            <p:ph type="title"/>
          </p:nvPr>
        </p:nvSpPr>
        <p:spPr/>
        <p:txBody>
          <a:bodyPr/>
          <a:lstStyle/>
          <a:p>
            <a:r>
              <a:rPr lang="en-US" altLang="en-US" dirty="0"/>
              <a:t> HIPAA Regulations</a:t>
            </a:r>
            <a:endParaRPr lang="en-US" dirty="0"/>
          </a:p>
        </p:txBody>
      </p:sp>
      <p:sp>
        <p:nvSpPr>
          <p:cNvPr id="4" name="Content Placeholder 3">
            <a:extLst>
              <a:ext uri="{FF2B5EF4-FFF2-40B4-BE49-F238E27FC236}">
                <a16:creationId xmlns:a16="http://schemas.microsoft.com/office/drawing/2014/main" id="{0A81F021-38CE-405B-BA61-AA927065BCC8}"/>
              </a:ext>
            </a:extLst>
          </p:cNvPr>
          <p:cNvSpPr>
            <a:spLocks noGrp="1"/>
          </p:cNvSpPr>
          <p:nvPr>
            <p:ph idx="1"/>
          </p:nvPr>
        </p:nvSpPr>
        <p:spPr>
          <a:xfrm>
            <a:off x="347241" y="1527859"/>
            <a:ext cx="7442522" cy="5061140"/>
          </a:xfrm>
        </p:spPr>
        <p:txBody>
          <a:bodyPr/>
          <a:lstStyle/>
          <a:p>
            <a:pPr>
              <a:lnSpc>
                <a:spcPct val="90000"/>
              </a:lnSpc>
            </a:pPr>
            <a:r>
              <a:rPr lang="en-US" altLang="en-US" sz="2600" dirty="0"/>
              <a:t>Handling/Transporting Medical Record Documents outside Certified Clinics </a:t>
            </a:r>
          </a:p>
          <a:p>
            <a:pPr lvl="2">
              <a:lnSpc>
                <a:spcPct val="90000"/>
              </a:lnSpc>
            </a:pPr>
            <a:r>
              <a:rPr lang="en-US" altLang="en-US" sz="2100" dirty="0"/>
              <a:t>Medical Record</a:t>
            </a:r>
          </a:p>
          <a:p>
            <a:pPr lvl="2">
              <a:lnSpc>
                <a:spcPct val="90000"/>
              </a:lnSpc>
            </a:pPr>
            <a:r>
              <a:rPr lang="en-US" altLang="en-US" sz="2100" dirty="0"/>
              <a:t>Laptop which contains client information</a:t>
            </a:r>
          </a:p>
          <a:p>
            <a:pPr lvl="2">
              <a:lnSpc>
                <a:spcPct val="90000"/>
              </a:lnSpc>
              <a:buNone/>
            </a:pPr>
            <a:r>
              <a:rPr lang="en-US" altLang="en-US" sz="2100" dirty="0"/>
              <a:t>	(see OPOH on Compliance and Confidentiality)</a:t>
            </a:r>
          </a:p>
          <a:p>
            <a:pPr lvl="2">
              <a:lnSpc>
                <a:spcPct val="90000"/>
              </a:lnSpc>
              <a:buNone/>
            </a:pPr>
            <a:endParaRPr lang="en-US" altLang="en-US" sz="2100" dirty="0"/>
          </a:p>
          <a:p>
            <a:pPr>
              <a:lnSpc>
                <a:spcPct val="90000"/>
              </a:lnSpc>
            </a:pPr>
            <a:r>
              <a:rPr lang="en-US" altLang="en-US" sz="2600" dirty="0"/>
              <a:t>Confidentiality Breaches</a:t>
            </a:r>
          </a:p>
          <a:p>
            <a:pPr lvl="1">
              <a:lnSpc>
                <a:spcPct val="90000"/>
              </a:lnSpc>
              <a:buNone/>
            </a:pPr>
            <a:r>
              <a:rPr lang="en-US" altLang="en-US" sz="2200" dirty="0"/>
              <a:t>   State laws and regulations effective January 1, 2009. HITECH requires notification to patients “without reasonable delay” but no later than 60 days after discovery of a privacy breach.  (See Compliance and Confidentiality)</a:t>
            </a:r>
          </a:p>
          <a:p>
            <a:pPr>
              <a:lnSpc>
                <a:spcPct val="90000"/>
              </a:lnSpc>
              <a:spcBef>
                <a:spcPct val="0"/>
              </a:spcBef>
              <a:buClrTx/>
              <a:buSzTx/>
              <a:buNone/>
            </a:pPr>
            <a:endParaRPr lang="en-US" altLang="en-US" sz="2600" dirty="0"/>
          </a:p>
          <a:p>
            <a:endParaRPr lang="en-US" dirty="0"/>
          </a:p>
        </p:txBody>
      </p:sp>
    </p:spTree>
    <p:extLst>
      <p:ext uri="{BB962C8B-B14F-4D97-AF65-F5344CB8AC3E}">
        <p14:creationId xmlns:p14="http://schemas.microsoft.com/office/powerpoint/2010/main" val="32014213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13B56-7474-4014-8FB7-3D8AF6FC742A}"/>
              </a:ext>
            </a:extLst>
          </p:cNvPr>
          <p:cNvSpPr>
            <a:spLocks noGrp="1"/>
          </p:cNvSpPr>
          <p:nvPr>
            <p:ph type="title"/>
          </p:nvPr>
        </p:nvSpPr>
        <p:spPr/>
        <p:txBody>
          <a:bodyPr/>
          <a:lstStyle/>
          <a:p>
            <a:r>
              <a:rPr lang="en-US" dirty="0"/>
              <a:t>Serving clients</a:t>
            </a:r>
          </a:p>
        </p:txBody>
      </p:sp>
      <p:sp>
        <p:nvSpPr>
          <p:cNvPr id="4" name="Content Placeholder 3">
            <a:extLst>
              <a:ext uri="{FF2B5EF4-FFF2-40B4-BE49-F238E27FC236}">
                <a16:creationId xmlns:a16="http://schemas.microsoft.com/office/drawing/2014/main" id="{065734AD-DC10-41ED-B29B-6CA4436D9A15}"/>
              </a:ext>
            </a:extLst>
          </p:cNvPr>
          <p:cNvSpPr>
            <a:spLocks noGrp="1"/>
          </p:cNvSpPr>
          <p:nvPr>
            <p:ph idx="1"/>
          </p:nvPr>
        </p:nvSpPr>
        <p:spPr/>
        <p:txBody>
          <a:bodyPr/>
          <a:lstStyle/>
          <a:p>
            <a:r>
              <a:rPr lang="en-US" altLang="en-US" sz="2400" dirty="0"/>
              <a:t>The final section of this orientation relates to the client issues of:</a:t>
            </a:r>
            <a:endParaRPr lang="en-US" altLang="en-US" sz="2000" dirty="0"/>
          </a:p>
          <a:p>
            <a:pPr lvl="2"/>
            <a:r>
              <a:rPr lang="en-US" altLang="en-US" sz="2000" dirty="0"/>
              <a:t>Client Grievances and Appeals</a:t>
            </a:r>
          </a:p>
          <a:p>
            <a:pPr lvl="2"/>
            <a:r>
              <a:rPr lang="en-US" altLang="en-US" sz="2000" dirty="0"/>
              <a:t>Beneficiary Rights</a:t>
            </a:r>
          </a:p>
          <a:p>
            <a:pPr lvl="2"/>
            <a:r>
              <a:rPr lang="en-US" altLang="en-US" sz="2000" dirty="0"/>
              <a:t>Communications/Resources </a:t>
            </a:r>
          </a:p>
          <a:p>
            <a:endParaRPr lang="en-US" dirty="0"/>
          </a:p>
        </p:txBody>
      </p:sp>
    </p:spTree>
    <p:extLst>
      <p:ext uri="{BB962C8B-B14F-4D97-AF65-F5344CB8AC3E}">
        <p14:creationId xmlns:p14="http://schemas.microsoft.com/office/powerpoint/2010/main" val="14676799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942D-5396-48A0-886C-1F3A2879FCD5}"/>
              </a:ext>
            </a:extLst>
          </p:cNvPr>
          <p:cNvSpPr>
            <a:spLocks noGrp="1"/>
          </p:cNvSpPr>
          <p:nvPr>
            <p:ph type="title"/>
          </p:nvPr>
        </p:nvSpPr>
        <p:spPr/>
        <p:txBody>
          <a:bodyPr/>
          <a:lstStyle/>
          <a:p>
            <a:r>
              <a:rPr lang="en-US" dirty="0"/>
              <a:t>Beneficiary rights</a:t>
            </a:r>
          </a:p>
        </p:txBody>
      </p:sp>
      <p:sp>
        <p:nvSpPr>
          <p:cNvPr id="4" name="Content Placeholder 3">
            <a:extLst>
              <a:ext uri="{FF2B5EF4-FFF2-40B4-BE49-F238E27FC236}">
                <a16:creationId xmlns:a16="http://schemas.microsoft.com/office/drawing/2014/main" id="{72E20FE3-88BE-4A9C-B57B-3104BD68EB41}"/>
              </a:ext>
            </a:extLst>
          </p:cNvPr>
          <p:cNvSpPr>
            <a:spLocks noGrp="1"/>
          </p:cNvSpPr>
          <p:nvPr>
            <p:ph idx="1"/>
          </p:nvPr>
        </p:nvSpPr>
        <p:spPr>
          <a:xfrm>
            <a:off x="575128" y="1569009"/>
            <a:ext cx="7993743" cy="4318001"/>
          </a:xfrm>
        </p:spPr>
        <p:txBody>
          <a:bodyPr/>
          <a:lstStyle/>
          <a:p>
            <a:pPr>
              <a:buNone/>
            </a:pPr>
            <a:r>
              <a:rPr lang="en-US" altLang="zh-TW" sz="2200" b="1" dirty="0">
                <a:ea typeface="新細明體" panose="02020500000000000000" pitchFamily="18" charset="-120"/>
              </a:rPr>
              <a:t>Clients have the right to: </a:t>
            </a:r>
          </a:p>
          <a:p>
            <a:r>
              <a:rPr lang="en-US" altLang="zh-TW" sz="2200" dirty="0">
                <a:ea typeface="新細明體" panose="02020500000000000000" pitchFamily="18" charset="-120"/>
              </a:rPr>
              <a:t>Be treated with personal respect with dignity and privacy.</a:t>
            </a:r>
          </a:p>
          <a:p>
            <a:r>
              <a:rPr lang="en-US" altLang="zh-TW" sz="2200" dirty="0">
                <a:ea typeface="新細明體" panose="02020500000000000000" pitchFamily="18" charset="-120"/>
              </a:rPr>
              <a:t>Receive information on available treatment options and alternatives presented in a manner they understand.</a:t>
            </a:r>
          </a:p>
          <a:p>
            <a:r>
              <a:rPr lang="en-US" altLang="zh-TW" sz="2200" dirty="0">
                <a:ea typeface="新細明體" panose="02020500000000000000" pitchFamily="18" charset="-120"/>
              </a:rPr>
              <a:t>Participate in decisions about their mental health care.</a:t>
            </a:r>
          </a:p>
          <a:p>
            <a:endParaRPr lang="en-US" dirty="0"/>
          </a:p>
        </p:txBody>
      </p:sp>
    </p:spTree>
    <p:extLst>
      <p:ext uri="{BB962C8B-B14F-4D97-AF65-F5344CB8AC3E}">
        <p14:creationId xmlns:p14="http://schemas.microsoft.com/office/powerpoint/2010/main" val="27494176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9CD2-A456-4F45-BF85-2801DCA40E8A}"/>
              </a:ext>
            </a:extLst>
          </p:cNvPr>
          <p:cNvSpPr>
            <a:spLocks noGrp="1"/>
          </p:cNvSpPr>
          <p:nvPr>
            <p:ph type="title"/>
          </p:nvPr>
        </p:nvSpPr>
        <p:spPr/>
        <p:txBody>
          <a:bodyPr/>
          <a:lstStyle/>
          <a:p>
            <a:r>
              <a:rPr lang="en-US" dirty="0"/>
              <a:t>Beneficiary rights</a:t>
            </a:r>
          </a:p>
        </p:txBody>
      </p:sp>
      <p:sp>
        <p:nvSpPr>
          <p:cNvPr id="4" name="Content Placeholder 3">
            <a:extLst>
              <a:ext uri="{FF2B5EF4-FFF2-40B4-BE49-F238E27FC236}">
                <a16:creationId xmlns:a16="http://schemas.microsoft.com/office/drawing/2014/main" id="{AEEA78AB-4AEF-4CEA-B05B-E6C11ADA742F}"/>
              </a:ext>
            </a:extLst>
          </p:cNvPr>
          <p:cNvSpPr>
            <a:spLocks noGrp="1"/>
          </p:cNvSpPr>
          <p:nvPr>
            <p:ph idx="1"/>
          </p:nvPr>
        </p:nvSpPr>
        <p:spPr>
          <a:xfrm>
            <a:off x="693056" y="1571947"/>
            <a:ext cx="7993743" cy="4705482"/>
          </a:xfrm>
        </p:spPr>
        <p:txBody>
          <a:bodyPr>
            <a:normAutofit fontScale="92500" lnSpcReduction="10000"/>
          </a:bodyPr>
          <a:lstStyle/>
          <a:p>
            <a:pPr marL="0" indent="0">
              <a:buNone/>
            </a:pPr>
            <a:r>
              <a:rPr lang="en-US" altLang="zh-TW" sz="2200" b="1" dirty="0">
                <a:ea typeface="新細明體" panose="02020500000000000000" pitchFamily="18" charset="-120"/>
              </a:rPr>
              <a:t>Clients have the right to: </a:t>
            </a:r>
          </a:p>
          <a:p>
            <a:r>
              <a:rPr lang="en-US" altLang="zh-TW" sz="2200" dirty="0">
                <a:ea typeface="新細明體" panose="02020500000000000000" pitchFamily="18" charset="-120"/>
              </a:rPr>
              <a:t>Receive informing materials about the services covered by the Mental Health Plan (MHP).</a:t>
            </a:r>
          </a:p>
          <a:p>
            <a:r>
              <a:rPr lang="en-US" altLang="zh-TW" sz="2200" dirty="0">
                <a:ea typeface="新細明體" panose="02020500000000000000" pitchFamily="18" charset="-120"/>
              </a:rPr>
              <a:t>Request and receive a copy of their medical records and request they be amended or corrected.</a:t>
            </a:r>
          </a:p>
          <a:p>
            <a:r>
              <a:rPr lang="en-US" altLang="zh-TW" sz="2200" dirty="0">
                <a:ea typeface="新細明體" panose="02020500000000000000" pitchFamily="18" charset="-120"/>
              </a:rPr>
              <a:t>Be free from any form of restraint or seclusion as specified in federal rules.</a:t>
            </a:r>
          </a:p>
          <a:p>
            <a:r>
              <a:rPr lang="en-US" altLang="zh-TW" sz="2200" dirty="0">
                <a:ea typeface="新細明體" panose="02020500000000000000" pitchFamily="18" charset="-120"/>
              </a:rPr>
              <a:t>Write an Advance Directive covering their mental health care.</a:t>
            </a:r>
          </a:p>
          <a:p>
            <a:r>
              <a:rPr lang="en-US" altLang="zh-TW" sz="2200" dirty="0">
                <a:ea typeface="新細明體" panose="02020500000000000000" pitchFamily="18" charset="-120"/>
              </a:rPr>
              <a:t>Refuse treatment</a:t>
            </a:r>
            <a:endParaRPr lang="en-US" altLang="en-US" sz="2200" dirty="0">
              <a:ea typeface="新細明體" panose="02020500000000000000" pitchFamily="18" charset="-120"/>
            </a:endParaRPr>
          </a:p>
          <a:p>
            <a:endParaRPr lang="en-US" dirty="0"/>
          </a:p>
        </p:txBody>
      </p:sp>
    </p:spTree>
    <p:extLst>
      <p:ext uri="{BB962C8B-B14F-4D97-AF65-F5344CB8AC3E}">
        <p14:creationId xmlns:p14="http://schemas.microsoft.com/office/powerpoint/2010/main" val="300278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6663-CA60-432E-B18C-569C0437F03F}"/>
              </a:ext>
            </a:extLst>
          </p:cNvPr>
          <p:cNvSpPr>
            <a:spLocks noGrp="1"/>
          </p:cNvSpPr>
          <p:nvPr>
            <p:ph type="title"/>
          </p:nvPr>
        </p:nvSpPr>
        <p:spPr>
          <a:xfrm>
            <a:off x="286656" y="169221"/>
            <a:ext cx="5715000" cy="741362"/>
          </a:xfrm>
        </p:spPr>
        <p:txBody>
          <a:bodyPr/>
          <a:lstStyle/>
          <a:p>
            <a:r>
              <a:rPr lang="en-US" altLang="en-US" dirty="0"/>
              <a:t>What else do you need to know?</a:t>
            </a:r>
            <a:endParaRPr lang="en-US" dirty="0"/>
          </a:p>
        </p:txBody>
      </p:sp>
      <p:sp>
        <p:nvSpPr>
          <p:cNvPr id="3" name="Content Placeholder 2">
            <a:extLst>
              <a:ext uri="{FF2B5EF4-FFF2-40B4-BE49-F238E27FC236}">
                <a16:creationId xmlns:a16="http://schemas.microsoft.com/office/drawing/2014/main" id="{1816804E-5408-4CFF-A4BF-8C85A5910C23}"/>
              </a:ext>
            </a:extLst>
          </p:cNvPr>
          <p:cNvSpPr>
            <a:spLocks noGrp="1"/>
          </p:cNvSpPr>
          <p:nvPr>
            <p:ph idx="1"/>
          </p:nvPr>
        </p:nvSpPr>
        <p:spPr>
          <a:xfrm>
            <a:off x="575129" y="1461587"/>
            <a:ext cx="6359072" cy="4318001"/>
          </a:xfrm>
        </p:spPr>
        <p:txBody>
          <a:bodyPr>
            <a:normAutofit lnSpcReduction="10000"/>
          </a:bodyPr>
          <a:lstStyle/>
          <a:p>
            <a:pPr marL="0" indent="0">
              <a:buNone/>
            </a:pPr>
            <a:r>
              <a:rPr lang="en-US" altLang="en-US" sz="2000" dirty="0"/>
              <a:t>Resources:</a:t>
            </a:r>
          </a:p>
          <a:p>
            <a:pPr lvl="1"/>
            <a:r>
              <a:rPr lang="en-US" altLang="en-US" sz="1800" u="sng" dirty="0"/>
              <a:t>One of the best places to find information about what is required is your contract.</a:t>
            </a:r>
          </a:p>
          <a:p>
            <a:pPr lvl="2"/>
            <a:r>
              <a:rPr lang="en-US" altLang="en-US" sz="1700" dirty="0"/>
              <a:t>Your program’s assigned </a:t>
            </a:r>
            <a:r>
              <a:rPr lang="en-US" sz="1700" dirty="0"/>
              <a:t>Contracting Officer’s Representative (COR) </a:t>
            </a:r>
          </a:p>
          <a:p>
            <a:pPr lvl="2"/>
            <a:r>
              <a:rPr lang="en-US" altLang="en-US" sz="1700" dirty="0"/>
              <a:t>BHS Outpatient Program Operations Handbook (OPOH)</a:t>
            </a:r>
          </a:p>
          <a:p>
            <a:pPr lvl="2"/>
            <a:r>
              <a:rPr lang="en-US" altLang="en-US" sz="1700" dirty="0"/>
              <a:t>QI Matters email at </a:t>
            </a:r>
            <a:r>
              <a:rPr lang="en-US" altLang="en-US" sz="1700" dirty="0">
                <a:hlinkClick r:id="rId2"/>
              </a:rPr>
              <a:t>QIMatters.HHSA@sdcounty.ca.gov</a:t>
            </a:r>
            <a:endParaRPr lang="en-US" altLang="en-US" sz="1700" dirty="0"/>
          </a:p>
          <a:p>
            <a:pPr lvl="2"/>
            <a:r>
              <a:rPr lang="en-US" altLang="en-US" sz="1700" dirty="0"/>
              <a:t>Optum San Diego at </a:t>
            </a:r>
            <a:r>
              <a:rPr lang="en-US" sz="1700" dirty="0">
                <a:solidFill>
                  <a:srgbClr val="92D050"/>
                </a:solidFill>
                <a:hlinkClick r:id="rId3">
                  <a:extLst>
                    <a:ext uri="{A12FA001-AC4F-418D-AE19-62706E023703}">
                      <ahyp:hlinkClr xmlns:ahyp="http://schemas.microsoft.com/office/drawing/2018/hyperlinkcolor" val="tx"/>
                    </a:ext>
                  </a:extLst>
                </a:hlinkClick>
              </a:rPr>
              <a:t>Optum Website MHP Provider Documents</a:t>
            </a:r>
            <a:endParaRPr lang="en-US" altLang="en-US" sz="1700" dirty="0">
              <a:solidFill>
                <a:srgbClr val="92D050"/>
              </a:solidFill>
            </a:endParaRPr>
          </a:p>
          <a:p>
            <a:pPr marL="0" indent="0">
              <a:buNone/>
            </a:pPr>
            <a:endParaRPr lang="en-US" dirty="0"/>
          </a:p>
        </p:txBody>
      </p:sp>
    </p:spTree>
    <p:extLst>
      <p:ext uri="{BB962C8B-B14F-4D97-AF65-F5344CB8AC3E}">
        <p14:creationId xmlns:p14="http://schemas.microsoft.com/office/powerpoint/2010/main" val="28220469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A2F71-2AB2-430D-9F50-96F2DFB3F1E1}"/>
              </a:ext>
            </a:extLst>
          </p:cNvPr>
          <p:cNvSpPr>
            <a:spLocks noGrp="1"/>
          </p:cNvSpPr>
          <p:nvPr>
            <p:ph type="title"/>
          </p:nvPr>
        </p:nvSpPr>
        <p:spPr/>
        <p:txBody>
          <a:bodyPr/>
          <a:lstStyle/>
          <a:p>
            <a:r>
              <a:rPr lang="en-US" dirty="0"/>
              <a:t>Beneficiary rights</a:t>
            </a:r>
          </a:p>
        </p:txBody>
      </p:sp>
      <p:sp>
        <p:nvSpPr>
          <p:cNvPr id="4" name="Content Placeholder 3">
            <a:extLst>
              <a:ext uri="{FF2B5EF4-FFF2-40B4-BE49-F238E27FC236}">
                <a16:creationId xmlns:a16="http://schemas.microsoft.com/office/drawing/2014/main" id="{1FF50C6A-E457-4597-B3D0-F768EF70BF77}"/>
              </a:ext>
            </a:extLst>
          </p:cNvPr>
          <p:cNvSpPr>
            <a:spLocks noGrp="1"/>
          </p:cNvSpPr>
          <p:nvPr>
            <p:ph idx="1"/>
          </p:nvPr>
        </p:nvSpPr>
        <p:spPr>
          <a:xfrm>
            <a:off x="693056" y="1767155"/>
            <a:ext cx="7993743" cy="4952144"/>
          </a:xfrm>
        </p:spPr>
        <p:txBody>
          <a:bodyPr/>
          <a:lstStyle/>
          <a:p>
            <a:pPr>
              <a:lnSpc>
                <a:spcPct val="90000"/>
              </a:lnSpc>
            </a:pPr>
            <a:r>
              <a:rPr lang="en-US" altLang="zh-TW" sz="1800" dirty="0">
                <a:ea typeface="新細明體" panose="02020500000000000000" pitchFamily="18" charset="-120"/>
              </a:rPr>
              <a:t>Clients are encouraged to direct their concerns, complaints or suggestions to program staff or management, orally or in writing. These are to be reported in the MSR/QSR as a suggestion on the Suggestion &amp; Transfer tab.</a:t>
            </a:r>
          </a:p>
          <a:p>
            <a:pPr>
              <a:lnSpc>
                <a:spcPct val="90000"/>
              </a:lnSpc>
              <a:buNone/>
            </a:pPr>
            <a:endParaRPr lang="en-US" altLang="zh-TW" sz="1800" dirty="0">
              <a:ea typeface="新細明體" panose="02020500000000000000" pitchFamily="18" charset="-120"/>
            </a:endParaRPr>
          </a:p>
          <a:p>
            <a:pPr>
              <a:lnSpc>
                <a:spcPct val="90000"/>
              </a:lnSpc>
            </a:pPr>
            <a:r>
              <a:rPr lang="en-US" altLang="zh-TW" sz="1800" dirty="0">
                <a:ea typeface="新細明體" panose="02020500000000000000" pitchFamily="18" charset="-120"/>
              </a:rPr>
              <a:t>Providers shall inform all clients about their right to file a grievance with one of the MHP’s contacted advocacy organizations if the client has an expression of dissatisfaction about any matter, is uncomfortable approaching program staff, or the dissatisfaction has not been successfully resolved at the program.  </a:t>
            </a:r>
          </a:p>
          <a:p>
            <a:pPr>
              <a:lnSpc>
                <a:spcPct val="90000"/>
              </a:lnSpc>
            </a:pPr>
            <a:endParaRPr lang="en-US" altLang="zh-TW" sz="1800" dirty="0">
              <a:ea typeface="新細明體" panose="02020500000000000000" pitchFamily="18" charset="-120"/>
            </a:endParaRPr>
          </a:p>
          <a:p>
            <a:pPr>
              <a:lnSpc>
                <a:spcPct val="90000"/>
              </a:lnSpc>
            </a:pPr>
            <a:r>
              <a:rPr lang="en-US" altLang="zh-TW" sz="1800" dirty="0">
                <a:ea typeface="新細明體" panose="02020500000000000000" pitchFamily="18" charset="-120"/>
              </a:rPr>
              <a:t>Grievance and Appeal information must be readily available for clients to access without the need for request.  Each provider site shall have posters, brochures, and grievance/appeal forms in threshold languages with stamped, addressed envelopes available to clients, displayed in a prominent place. These self-addressed envelopes with postage are available from </a:t>
            </a:r>
            <a:r>
              <a:rPr lang="en-US" dirty="0"/>
              <a:t>CCHEA or JFS respectively.</a:t>
            </a:r>
          </a:p>
          <a:p>
            <a:pPr>
              <a:lnSpc>
                <a:spcPct val="90000"/>
              </a:lnSpc>
            </a:pPr>
            <a:endParaRPr lang="en-US" altLang="zh-TW" sz="1800" dirty="0">
              <a:ea typeface="新細明體" panose="02020500000000000000" pitchFamily="18" charset="-120"/>
            </a:endParaRPr>
          </a:p>
          <a:p>
            <a:endParaRPr lang="en-US" dirty="0"/>
          </a:p>
        </p:txBody>
      </p:sp>
    </p:spTree>
    <p:extLst>
      <p:ext uri="{BB962C8B-B14F-4D97-AF65-F5344CB8AC3E}">
        <p14:creationId xmlns:p14="http://schemas.microsoft.com/office/powerpoint/2010/main" val="37384036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A699B-7ADD-4E53-A9CE-6C7AA0F4209C}"/>
              </a:ext>
            </a:extLst>
          </p:cNvPr>
          <p:cNvSpPr>
            <a:spLocks noGrp="1"/>
          </p:cNvSpPr>
          <p:nvPr>
            <p:ph type="title"/>
          </p:nvPr>
        </p:nvSpPr>
        <p:spPr/>
        <p:txBody>
          <a:bodyPr/>
          <a:lstStyle/>
          <a:p>
            <a:r>
              <a:rPr lang="en-US" altLang="en-US" dirty="0"/>
              <a:t> Client Grievance and appeals </a:t>
            </a:r>
            <a:endParaRPr lang="en-US" dirty="0"/>
          </a:p>
        </p:txBody>
      </p:sp>
      <p:sp>
        <p:nvSpPr>
          <p:cNvPr id="4" name="Content Placeholder 3">
            <a:extLst>
              <a:ext uri="{FF2B5EF4-FFF2-40B4-BE49-F238E27FC236}">
                <a16:creationId xmlns:a16="http://schemas.microsoft.com/office/drawing/2014/main" id="{9CBD4A1F-C49A-4465-ADB5-2E6C75062CD2}"/>
              </a:ext>
            </a:extLst>
          </p:cNvPr>
          <p:cNvSpPr>
            <a:spLocks noGrp="1"/>
          </p:cNvSpPr>
          <p:nvPr>
            <p:ph idx="1"/>
          </p:nvPr>
        </p:nvSpPr>
        <p:spPr>
          <a:xfrm>
            <a:off x="575128" y="1797381"/>
            <a:ext cx="7993743" cy="4318001"/>
          </a:xfrm>
        </p:spPr>
        <p:txBody>
          <a:bodyPr/>
          <a:lstStyle/>
          <a:p>
            <a:pPr>
              <a:lnSpc>
                <a:spcPct val="90000"/>
              </a:lnSpc>
            </a:pPr>
            <a:r>
              <a:rPr lang="en-US" altLang="zh-TW" sz="2000" dirty="0">
                <a:ea typeface="新細明體" panose="02020500000000000000" pitchFamily="18" charset="-120"/>
              </a:rPr>
              <a:t>If clients are not able to resolve their concern at the program level, or want to appeal a decision that limits care, they should be assisted to contact one of the agencies listed below. </a:t>
            </a:r>
          </a:p>
          <a:p>
            <a:pPr>
              <a:lnSpc>
                <a:spcPct val="90000"/>
              </a:lnSpc>
              <a:buNone/>
            </a:pPr>
            <a:r>
              <a:rPr lang="en-US" altLang="zh-TW" sz="2000" dirty="0">
                <a:ea typeface="新細明體" panose="02020500000000000000" pitchFamily="18" charset="-120"/>
              </a:rPr>
              <a:t> </a:t>
            </a:r>
          </a:p>
          <a:p>
            <a:pPr>
              <a:lnSpc>
                <a:spcPct val="90000"/>
              </a:lnSpc>
            </a:pPr>
            <a:r>
              <a:rPr lang="en-US" altLang="zh-TW" sz="2000" dirty="0">
                <a:ea typeface="新細明體" panose="02020500000000000000" pitchFamily="18" charset="-120"/>
              </a:rPr>
              <a:t>For problems with inpatient or 24-hour residential services, call the IP Patient Advocate (JFS) at </a:t>
            </a:r>
            <a:r>
              <a:rPr lang="en-US" altLang="zh-TW" sz="2000" b="1" dirty="0">
                <a:ea typeface="新細明體" panose="02020500000000000000" pitchFamily="18" charset="-120"/>
              </a:rPr>
              <a:t>800.479.2233 or locally at 619.282.1134. </a:t>
            </a:r>
            <a:r>
              <a:rPr lang="en-US" altLang="zh-TW" sz="2000" dirty="0">
                <a:ea typeface="新細明體" panose="02020500000000000000" pitchFamily="18" charset="-120"/>
              </a:rPr>
              <a:t> For more information visit their website </a:t>
            </a:r>
            <a:r>
              <a:rPr lang="en-US" sz="2000" dirty="0">
                <a:hlinkClick r:id="rId2"/>
              </a:rPr>
              <a:t>https://www.jfssd.org/our-services/adults-families/patient-advocacy/</a:t>
            </a:r>
            <a:endParaRPr lang="en-US" altLang="zh-TW" sz="2000" b="1" dirty="0">
              <a:ea typeface="新細明體" panose="02020500000000000000" pitchFamily="18" charset="-120"/>
            </a:endParaRPr>
          </a:p>
          <a:p>
            <a:pPr>
              <a:lnSpc>
                <a:spcPct val="90000"/>
              </a:lnSpc>
              <a:buNone/>
            </a:pPr>
            <a:endParaRPr lang="en-US" altLang="zh-TW" sz="2000" dirty="0">
              <a:ea typeface="新細明體" panose="02020500000000000000" pitchFamily="18" charset="-120"/>
            </a:endParaRPr>
          </a:p>
          <a:p>
            <a:pPr>
              <a:lnSpc>
                <a:spcPct val="90000"/>
              </a:lnSpc>
            </a:pPr>
            <a:r>
              <a:rPr lang="en-US" altLang="zh-TW" sz="2000" dirty="0">
                <a:ea typeface="新細明體" panose="02020500000000000000" pitchFamily="18" charset="-120"/>
              </a:rPr>
              <a:t>For problems with outpatient and any other type of mental health service, call the Consumer Center for Health, Education and Advocacy (CCHEA) at </a:t>
            </a:r>
            <a:r>
              <a:rPr lang="en-US" altLang="zh-TW" sz="2000" b="1" dirty="0">
                <a:ea typeface="新細明體" panose="02020500000000000000" pitchFamily="18" charset="-120"/>
              </a:rPr>
              <a:t>877.734.3258 </a:t>
            </a:r>
            <a:r>
              <a:rPr lang="en-US" altLang="zh-TW" sz="2000" dirty="0">
                <a:ea typeface="新細明體" panose="02020500000000000000" pitchFamily="18" charset="-120"/>
              </a:rPr>
              <a:t>or visit their website </a:t>
            </a:r>
            <a:r>
              <a:rPr lang="en-US" sz="2000" dirty="0">
                <a:hlinkClick r:id="rId3"/>
              </a:rPr>
              <a:t>https://www.lassd.org/about/what-cchea</a:t>
            </a:r>
            <a:endParaRPr lang="en-US" altLang="zh-TW" sz="2000" b="1" dirty="0">
              <a:ea typeface="新細明體" panose="02020500000000000000" pitchFamily="18" charset="-120"/>
            </a:endParaRPr>
          </a:p>
          <a:p>
            <a:endParaRPr lang="en-US" dirty="0"/>
          </a:p>
        </p:txBody>
      </p:sp>
    </p:spTree>
    <p:extLst>
      <p:ext uri="{BB962C8B-B14F-4D97-AF65-F5344CB8AC3E}">
        <p14:creationId xmlns:p14="http://schemas.microsoft.com/office/powerpoint/2010/main" val="13502960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1F1F8-0C78-433D-BDFB-9C86045E58F9}"/>
              </a:ext>
            </a:extLst>
          </p:cNvPr>
          <p:cNvSpPr>
            <a:spLocks noGrp="1"/>
          </p:cNvSpPr>
          <p:nvPr>
            <p:ph type="title"/>
          </p:nvPr>
        </p:nvSpPr>
        <p:spPr>
          <a:xfrm>
            <a:off x="236306" y="269002"/>
            <a:ext cx="6082301" cy="741362"/>
          </a:xfrm>
        </p:spPr>
        <p:txBody>
          <a:bodyPr/>
          <a:lstStyle/>
          <a:p>
            <a:r>
              <a:rPr lang="en-US" altLang="en-US" dirty="0"/>
              <a:t>Clients complaints or grievances</a:t>
            </a:r>
            <a:endParaRPr lang="en-US" dirty="0"/>
          </a:p>
        </p:txBody>
      </p:sp>
      <p:sp>
        <p:nvSpPr>
          <p:cNvPr id="4" name="Content Placeholder 3">
            <a:extLst>
              <a:ext uri="{FF2B5EF4-FFF2-40B4-BE49-F238E27FC236}">
                <a16:creationId xmlns:a16="http://schemas.microsoft.com/office/drawing/2014/main" id="{7917F8C5-C9C6-40A8-A3F2-DA4CF1E4C493}"/>
              </a:ext>
            </a:extLst>
          </p:cNvPr>
          <p:cNvSpPr>
            <a:spLocks noGrp="1"/>
          </p:cNvSpPr>
          <p:nvPr>
            <p:ph idx="1"/>
          </p:nvPr>
        </p:nvSpPr>
        <p:spPr>
          <a:xfrm>
            <a:off x="693056" y="1865085"/>
            <a:ext cx="7993743" cy="3729437"/>
          </a:xfrm>
        </p:spPr>
        <p:txBody>
          <a:bodyPr/>
          <a:lstStyle/>
          <a:p>
            <a:pPr marL="0" indent="0">
              <a:buNone/>
            </a:pPr>
            <a:r>
              <a:rPr lang="en-US" altLang="en-US" sz="2400" dirty="0"/>
              <a:t>There can be absolutely no retribution or retaliation against a client or family member who has filed a complaint or grievance against a program or staff</a:t>
            </a:r>
          </a:p>
          <a:p>
            <a:endParaRPr lang="en-US" dirty="0"/>
          </a:p>
        </p:txBody>
      </p:sp>
    </p:spTree>
    <p:extLst>
      <p:ext uri="{BB962C8B-B14F-4D97-AF65-F5344CB8AC3E}">
        <p14:creationId xmlns:p14="http://schemas.microsoft.com/office/powerpoint/2010/main" val="1576623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2FD06-5E8A-43BA-BDC4-B51019D3C445}"/>
              </a:ext>
            </a:extLst>
          </p:cNvPr>
          <p:cNvSpPr>
            <a:spLocks noGrp="1"/>
          </p:cNvSpPr>
          <p:nvPr>
            <p:ph type="title"/>
          </p:nvPr>
        </p:nvSpPr>
        <p:spPr>
          <a:xfrm>
            <a:off x="162047" y="269002"/>
            <a:ext cx="5362454" cy="741362"/>
          </a:xfrm>
        </p:spPr>
        <p:txBody>
          <a:bodyPr/>
          <a:lstStyle/>
          <a:p>
            <a:r>
              <a:rPr lang="en-US" dirty="0"/>
              <a:t>Provider transfer and Continuity of Care request</a:t>
            </a:r>
          </a:p>
        </p:txBody>
      </p:sp>
      <p:sp>
        <p:nvSpPr>
          <p:cNvPr id="4" name="Content Placeholder 3">
            <a:extLst>
              <a:ext uri="{FF2B5EF4-FFF2-40B4-BE49-F238E27FC236}">
                <a16:creationId xmlns:a16="http://schemas.microsoft.com/office/drawing/2014/main" id="{66C6E8D4-741A-4EB0-BB27-08AB62C00278}"/>
              </a:ext>
            </a:extLst>
          </p:cNvPr>
          <p:cNvSpPr>
            <a:spLocks noGrp="1"/>
          </p:cNvSpPr>
          <p:nvPr>
            <p:ph idx="1"/>
          </p:nvPr>
        </p:nvSpPr>
        <p:spPr>
          <a:xfrm>
            <a:off x="575128" y="1357544"/>
            <a:ext cx="7993743" cy="4892785"/>
          </a:xfrm>
        </p:spPr>
        <p:txBody>
          <a:bodyPr>
            <a:normAutofit/>
          </a:bodyPr>
          <a:lstStyle/>
          <a:p>
            <a:pPr marL="0" indent="0">
              <a:lnSpc>
                <a:spcPct val="100000"/>
              </a:lnSpc>
              <a:buNone/>
            </a:pPr>
            <a:r>
              <a:rPr lang="en-US" altLang="en-US" sz="2000" dirty="0"/>
              <a:t>Clients have a right to request a transfer from one Medi-Cal provider to another within or outside of a program.</a:t>
            </a:r>
          </a:p>
          <a:p>
            <a:pPr lvl="1">
              <a:lnSpc>
                <a:spcPct val="100000"/>
              </a:lnSpc>
            </a:pPr>
            <a:r>
              <a:rPr lang="en-US" altLang="en-US" sz="2000" dirty="0"/>
              <a:t>If a client requests a change in providers, it must be documented in the Monthly Status Report (MSR) or Quarterly Status Report (QSR) under the </a:t>
            </a:r>
            <a:r>
              <a:rPr lang="en-US" sz="2000" dirty="0"/>
              <a:t>Client Suggestions &amp; Transfer Requests.</a:t>
            </a:r>
            <a:endParaRPr lang="en-US" altLang="en-US" sz="2000" dirty="0"/>
          </a:p>
          <a:p>
            <a:pPr marL="0" indent="0">
              <a:lnSpc>
                <a:spcPct val="100000"/>
              </a:lnSpc>
              <a:buNone/>
            </a:pPr>
            <a:endParaRPr lang="en-US" sz="2000" dirty="0"/>
          </a:p>
          <a:p>
            <a:pPr marL="0" indent="0">
              <a:lnSpc>
                <a:spcPct val="100000"/>
              </a:lnSpc>
              <a:buNone/>
            </a:pPr>
            <a:r>
              <a:rPr lang="en-US" sz="2000" dirty="0"/>
              <a:t>Clients have the right to request Continuity of Care. This is a transition plan which ensures the client has continued access to care when transitioning from a pre-existing Medi-Cal out of network provider to a provider within our MHP.</a:t>
            </a:r>
          </a:p>
          <a:p>
            <a:pPr lvl="1">
              <a:lnSpc>
                <a:spcPct val="100000"/>
              </a:lnSpc>
            </a:pPr>
            <a:r>
              <a:rPr lang="en-US" sz="2000" dirty="0"/>
              <a:t>Clients must be given the option to continue treatment with an out-of-network Medi-Cal provider for a limited amount of time.</a:t>
            </a:r>
          </a:p>
          <a:p>
            <a:pPr lvl="1">
              <a:lnSpc>
                <a:spcPct val="100000"/>
              </a:lnSpc>
            </a:pPr>
            <a:r>
              <a:rPr lang="en-US" sz="2000" dirty="0"/>
              <a:t>Optum manages all Continuity of Care requests for our MHP.</a:t>
            </a:r>
          </a:p>
        </p:txBody>
      </p:sp>
    </p:spTree>
    <p:extLst>
      <p:ext uri="{BB962C8B-B14F-4D97-AF65-F5344CB8AC3E}">
        <p14:creationId xmlns:p14="http://schemas.microsoft.com/office/powerpoint/2010/main" val="10915984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1733-5895-41CA-884F-D83189849FB2}"/>
              </a:ext>
            </a:extLst>
          </p:cNvPr>
          <p:cNvSpPr>
            <a:spLocks noGrp="1"/>
          </p:cNvSpPr>
          <p:nvPr>
            <p:ph type="title"/>
          </p:nvPr>
        </p:nvSpPr>
        <p:spPr>
          <a:xfrm>
            <a:off x="228763" y="-92467"/>
            <a:ext cx="6215865" cy="1089060"/>
          </a:xfrm>
        </p:spPr>
        <p:txBody>
          <a:bodyPr/>
          <a:lstStyle/>
          <a:p>
            <a:r>
              <a:rPr lang="en-US" altLang="en-US" dirty="0"/>
              <a:t> </a:t>
            </a:r>
            <a:br>
              <a:rPr lang="en-US" altLang="en-US" dirty="0"/>
            </a:br>
            <a:r>
              <a:rPr lang="en-US" altLang="en-US" dirty="0"/>
              <a:t>Monthly and Quarterly</a:t>
            </a:r>
            <a:br>
              <a:rPr lang="en-US" altLang="en-US" dirty="0"/>
            </a:br>
            <a:r>
              <a:rPr lang="en-US" altLang="en-US" dirty="0"/>
              <a:t>Status Reports (MSRs/QSRs)</a:t>
            </a:r>
            <a:endParaRPr lang="en-US" dirty="0"/>
          </a:p>
        </p:txBody>
      </p:sp>
      <p:sp>
        <p:nvSpPr>
          <p:cNvPr id="4" name="Content Placeholder 3">
            <a:extLst>
              <a:ext uri="{FF2B5EF4-FFF2-40B4-BE49-F238E27FC236}">
                <a16:creationId xmlns:a16="http://schemas.microsoft.com/office/drawing/2014/main" id="{74B47AAA-870F-43C4-9853-CDC25D4CA2D5}"/>
              </a:ext>
            </a:extLst>
          </p:cNvPr>
          <p:cNvSpPr>
            <a:spLocks noGrp="1"/>
          </p:cNvSpPr>
          <p:nvPr>
            <p:ph idx="1"/>
          </p:nvPr>
        </p:nvSpPr>
        <p:spPr>
          <a:xfrm>
            <a:off x="509286" y="1805650"/>
            <a:ext cx="4398380" cy="4784294"/>
          </a:xfrm>
        </p:spPr>
        <p:txBody>
          <a:bodyPr>
            <a:normAutofit/>
          </a:bodyPr>
          <a:lstStyle/>
          <a:p>
            <a:pPr>
              <a:buNone/>
            </a:pPr>
            <a:r>
              <a:rPr lang="en-US" altLang="en-US" sz="2400" dirty="0"/>
              <a:t>MSRs/QSRs are required from each program, county or contract, by the 15</a:t>
            </a:r>
            <a:r>
              <a:rPr lang="en-US" altLang="en-US" sz="2400" baseline="30000" dirty="0"/>
              <a:t>th</a:t>
            </a:r>
            <a:r>
              <a:rPr lang="en-US" altLang="en-US" sz="2400" dirty="0"/>
              <a:t> of month.</a:t>
            </a:r>
          </a:p>
          <a:p>
            <a:r>
              <a:rPr lang="en-US" altLang="en-US" sz="2400" dirty="0"/>
              <a:t>Required by CORs</a:t>
            </a:r>
          </a:p>
          <a:p>
            <a:r>
              <a:rPr lang="en-US" altLang="en-US" sz="2400" dirty="0"/>
              <a:t>For more information contact your COR or their designated analyst.</a:t>
            </a:r>
          </a:p>
          <a:p>
            <a:endParaRPr lang="en-US" dirty="0"/>
          </a:p>
        </p:txBody>
      </p:sp>
    </p:spTree>
    <p:extLst>
      <p:ext uri="{BB962C8B-B14F-4D97-AF65-F5344CB8AC3E}">
        <p14:creationId xmlns:p14="http://schemas.microsoft.com/office/powerpoint/2010/main" val="234061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9D7C-2A93-41B2-8D04-ACA328938170}"/>
              </a:ext>
            </a:extLst>
          </p:cNvPr>
          <p:cNvSpPr>
            <a:spLocks noGrp="1"/>
          </p:cNvSpPr>
          <p:nvPr>
            <p:ph type="title"/>
          </p:nvPr>
        </p:nvSpPr>
        <p:spPr>
          <a:xfrm>
            <a:off x="254643" y="269002"/>
            <a:ext cx="5269857" cy="741362"/>
          </a:xfrm>
        </p:spPr>
        <p:txBody>
          <a:bodyPr/>
          <a:lstStyle/>
          <a:p>
            <a:r>
              <a:rPr lang="en-US" dirty="0"/>
              <a:t>Up to the Minute (UTTM)</a:t>
            </a:r>
          </a:p>
        </p:txBody>
      </p:sp>
      <p:sp>
        <p:nvSpPr>
          <p:cNvPr id="4" name="Content Placeholder 3">
            <a:extLst>
              <a:ext uri="{FF2B5EF4-FFF2-40B4-BE49-F238E27FC236}">
                <a16:creationId xmlns:a16="http://schemas.microsoft.com/office/drawing/2014/main" id="{7FAA0179-EC34-4EA1-88C8-AB4F44FA976D}"/>
              </a:ext>
            </a:extLst>
          </p:cNvPr>
          <p:cNvSpPr>
            <a:spLocks noGrp="1"/>
          </p:cNvSpPr>
          <p:nvPr>
            <p:ph idx="1"/>
          </p:nvPr>
        </p:nvSpPr>
        <p:spPr>
          <a:xfrm>
            <a:off x="393539" y="1493134"/>
            <a:ext cx="5702462" cy="5095863"/>
          </a:xfrm>
        </p:spPr>
        <p:txBody>
          <a:bodyPr>
            <a:normAutofit fontScale="85000" lnSpcReduction="10000"/>
          </a:bodyPr>
          <a:lstStyle/>
          <a:p>
            <a:r>
              <a:rPr lang="en-US" sz="2400" dirty="0"/>
              <a:t>QA publishes the UTTM monthly newsletter to inform providers of important changes to regulations and/or requirements.</a:t>
            </a:r>
          </a:p>
          <a:p>
            <a:r>
              <a:rPr lang="en-US" sz="2400" dirty="0"/>
              <a:t>Includes knowledge sharing, Optum website changes, OPOH updates, MIS information, trainings and events, and other key information. </a:t>
            </a:r>
          </a:p>
          <a:p>
            <a:r>
              <a:rPr lang="en-US" sz="2400" dirty="0"/>
              <a:t>It is the Program Managers responsibility to disseminate the information to line staff. </a:t>
            </a:r>
          </a:p>
          <a:p>
            <a:r>
              <a:rPr lang="en-US" sz="2400" dirty="0"/>
              <a:t>To be added to the email distribution list send a request to </a:t>
            </a:r>
            <a:r>
              <a:rPr lang="en-US" sz="2400" dirty="0">
                <a:hlinkClick r:id="rId2"/>
              </a:rPr>
              <a:t>QIMatters.HHSA@sdcounty.ca.gov</a:t>
            </a:r>
            <a:endParaRPr lang="en-US" sz="2400" dirty="0"/>
          </a:p>
        </p:txBody>
      </p:sp>
    </p:spTree>
    <p:extLst>
      <p:ext uri="{BB962C8B-B14F-4D97-AF65-F5344CB8AC3E}">
        <p14:creationId xmlns:p14="http://schemas.microsoft.com/office/powerpoint/2010/main" val="28663217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9D7C-2A93-41B2-8D04-ACA328938170}"/>
              </a:ext>
            </a:extLst>
          </p:cNvPr>
          <p:cNvSpPr>
            <a:spLocks noGrp="1"/>
          </p:cNvSpPr>
          <p:nvPr>
            <p:ph type="title"/>
          </p:nvPr>
        </p:nvSpPr>
        <p:spPr>
          <a:xfrm>
            <a:off x="254643" y="269002"/>
            <a:ext cx="5269857" cy="741362"/>
          </a:xfrm>
        </p:spPr>
        <p:txBody>
          <a:bodyPr/>
          <a:lstStyle/>
          <a:p>
            <a:r>
              <a:rPr lang="en-US" dirty="0"/>
              <a:t>Communications</a:t>
            </a:r>
          </a:p>
        </p:txBody>
      </p:sp>
      <p:sp>
        <p:nvSpPr>
          <p:cNvPr id="4" name="Content Placeholder 3">
            <a:extLst>
              <a:ext uri="{FF2B5EF4-FFF2-40B4-BE49-F238E27FC236}">
                <a16:creationId xmlns:a16="http://schemas.microsoft.com/office/drawing/2014/main" id="{7FAA0179-EC34-4EA1-88C8-AB4F44FA976D}"/>
              </a:ext>
            </a:extLst>
          </p:cNvPr>
          <p:cNvSpPr>
            <a:spLocks noGrp="1"/>
          </p:cNvSpPr>
          <p:nvPr>
            <p:ph idx="1"/>
          </p:nvPr>
        </p:nvSpPr>
        <p:spPr>
          <a:xfrm>
            <a:off x="209032" y="1258927"/>
            <a:ext cx="5702462" cy="5095863"/>
          </a:xfrm>
        </p:spPr>
        <p:txBody>
          <a:bodyPr>
            <a:normAutofit/>
          </a:bodyPr>
          <a:lstStyle/>
          <a:p>
            <a:pPr marL="0" indent="0" algn="ctr">
              <a:buNone/>
            </a:pPr>
            <a:r>
              <a:rPr lang="en-US" sz="2400" dirty="0">
                <a:solidFill>
                  <a:schemeClr val="accent2"/>
                </a:solidFill>
              </a:rPr>
              <a:t>Quality Improvement Partners (QIP) Meeting</a:t>
            </a:r>
          </a:p>
          <a:p>
            <a:r>
              <a:rPr lang="en-US" sz="1900" dirty="0"/>
              <a:t>QA facilitates the monthly QIP meeting to discuss important regulatory and/or requirement changes.</a:t>
            </a:r>
          </a:p>
          <a:p>
            <a:r>
              <a:rPr lang="en-US" sz="1900" dirty="0"/>
              <a:t>Program Managers and QA staff are encouraged to attend.</a:t>
            </a:r>
          </a:p>
          <a:p>
            <a:r>
              <a:rPr lang="en-US" sz="1900" dirty="0"/>
              <a:t>The meeting is held on the last Wednesday of every month from 1pm – 3pm. </a:t>
            </a:r>
          </a:p>
          <a:p>
            <a:r>
              <a:rPr lang="en-US" sz="1900" dirty="0"/>
              <a:t>Attendance is virtual. See the UTTM for further details.  </a:t>
            </a:r>
          </a:p>
        </p:txBody>
      </p:sp>
    </p:spTree>
    <p:extLst>
      <p:ext uri="{BB962C8B-B14F-4D97-AF65-F5344CB8AC3E}">
        <p14:creationId xmlns:p14="http://schemas.microsoft.com/office/powerpoint/2010/main" val="25013875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4036-7CA6-447C-A214-28C6B0A6DF9C}"/>
              </a:ext>
            </a:extLst>
          </p:cNvPr>
          <p:cNvSpPr>
            <a:spLocks noGrp="1"/>
          </p:cNvSpPr>
          <p:nvPr>
            <p:ph type="title"/>
          </p:nvPr>
        </p:nvSpPr>
        <p:spPr>
          <a:xfrm>
            <a:off x="173621" y="294934"/>
            <a:ext cx="6366076" cy="994719"/>
          </a:xfrm>
        </p:spPr>
        <p:txBody>
          <a:bodyPr/>
          <a:lstStyle/>
          <a:p>
            <a:r>
              <a:rPr lang="en-US" altLang="en-US" dirty="0"/>
              <a:t>Communications</a:t>
            </a:r>
            <a:br>
              <a:rPr lang="en-US" altLang="en-US" i="1" dirty="0"/>
            </a:br>
            <a:endParaRPr lang="en-US" dirty="0"/>
          </a:p>
        </p:txBody>
      </p:sp>
      <p:sp>
        <p:nvSpPr>
          <p:cNvPr id="4" name="Content Placeholder 3">
            <a:extLst>
              <a:ext uri="{FF2B5EF4-FFF2-40B4-BE49-F238E27FC236}">
                <a16:creationId xmlns:a16="http://schemas.microsoft.com/office/drawing/2014/main" id="{BB7CD244-849E-46A2-AB06-812447DB3BE1}"/>
              </a:ext>
            </a:extLst>
          </p:cNvPr>
          <p:cNvSpPr>
            <a:spLocks noGrp="1"/>
          </p:cNvSpPr>
          <p:nvPr>
            <p:ph idx="1"/>
          </p:nvPr>
        </p:nvSpPr>
        <p:spPr>
          <a:xfrm>
            <a:off x="693056" y="1530849"/>
            <a:ext cx="7993743" cy="4746579"/>
          </a:xfrm>
        </p:spPr>
        <p:txBody>
          <a:bodyPr>
            <a:normAutofit lnSpcReduction="10000"/>
          </a:bodyPr>
          <a:lstStyle/>
          <a:p>
            <a:pPr>
              <a:lnSpc>
                <a:spcPct val="90000"/>
              </a:lnSpc>
              <a:buNone/>
              <a:defRPr/>
            </a:pPr>
            <a:endParaRPr lang="en-US" sz="2200" dirty="0"/>
          </a:p>
          <a:p>
            <a:pPr lvl="1">
              <a:lnSpc>
                <a:spcPct val="90000"/>
              </a:lnSpc>
              <a:buFontTx/>
              <a:buChar char="•"/>
              <a:defRPr/>
            </a:pPr>
            <a:r>
              <a:rPr lang="en-US" sz="2200" dirty="0"/>
              <a:t>The County QA Unit: For documentation and other QM related questions</a:t>
            </a:r>
          </a:p>
          <a:p>
            <a:pPr lvl="3">
              <a:lnSpc>
                <a:spcPct val="90000"/>
              </a:lnSpc>
              <a:buFontTx/>
              <a:buChar char="•"/>
              <a:defRPr/>
            </a:pPr>
            <a:r>
              <a:rPr lang="en-US" sz="2200" dirty="0"/>
              <a:t>email: </a:t>
            </a:r>
            <a:r>
              <a:rPr lang="en-US" sz="2200" u="sng" dirty="0">
                <a:hlinkClick r:id="rId2"/>
              </a:rPr>
              <a:t>QIMatters.hhsa@sdcounty.ca.gov</a:t>
            </a:r>
            <a:endParaRPr lang="en-US" sz="2200" dirty="0"/>
          </a:p>
          <a:p>
            <a:pPr marL="688975" lvl="2" indent="0">
              <a:lnSpc>
                <a:spcPct val="90000"/>
              </a:lnSpc>
              <a:buNone/>
              <a:defRPr/>
            </a:pPr>
            <a:endParaRPr lang="en-US" sz="2200" dirty="0"/>
          </a:p>
          <a:p>
            <a:pPr marL="688975" lvl="2" indent="0">
              <a:lnSpc>
                <a:spcPct val="90000"/>
              </a:lnSpc>
              <a:buNone/>
              <a:defRPr/>
            </a:pPr>
            <a:r>
              <a:rPr lang="en-US" sz="2200" dirty="0"/>
              <a:t>For Optum of San Diego </a:t>
            </a:r>
          </a:p>
          <a:p>
            <a:pPr lvl="3">
              <a:lnSpc>
                <a:spcPct val="90000"/>
              </a:lnSpc>
              <a:buFontTx/>
              <a:buChar char="•"/>
              <a:defRPr/>
            </a:pPr>
            <a:r>
              <a:rPr lang="en-US" sz="2200" dirty="0">
                <a:solidFill>
                  <a:schemeClr val="accent4"/>
                </a:solidFill>
                <a:hlinkClick r:id="rId3"/>
              </a:rPr>
              <a:t>See https://www.optumsandiego.com </a:t>
            </a:r>
            <a:endParaRPr lang="en-US" sz="2200" dirty="0">
              <a:solidFill>
                <a:schemeClr val="accent4"/>
              </a:solidFill>
            </a:endParaRPr>
          </a:p>
          <a:p>
            <a:pPr lvl="3">
              <a:lnSpc>
                <a:spcPct val="90000"/>
              </a:lnSpc>
              <a:buFontTx/>
              <a:buChar char="•"/>
              <a:defRPr/>
            </a:pPr>
            <a:r>
              <a:rPr lang="en-US" sz="2200" dirty="0"/>
              <a:t>The Optum Helpdesk: </a:t>
            </a:r>
            <a:r>
              <a:rPr lang="en-US" sz="2200" b="1" dirty="0"/>
              <a:t>(800) 834-3792</a:t>
            </a:r>
            <a:r>
              <a:rPr lang="en-US" sz="2200" dirty="0"/>
              <a:t>. For questions related to using CCBH, or assistance accessing their Public Sector Website.</a:t>
            </a:r>
          </a:p>
          <a:p>
            <a:pPr lvl="3">
              <a:lnSpc>
                <a:spcPct val="90000"/>
              </a:lnSpc>
              <a:buFontTx/>
              <a:buChar char="•"/>
              <a:defRPr/>
            </a:pPr>
            <a:endParaRPr lang="en-US" sz="2200" dirty="0"/>
          </a:p>
          <a:p>
            <a:pPr marL="1025525" lvl="3" indent="0">
              <a:lnSpc>
                <a:spcPct val="90000"/>
              </a:lnSpc>
              <a:buNone/>
              <a:defRPr/>
            </a:pPr>
            <a:r>
              <a:rPr lang="en-US" sz="2200" dirty="0"/>
              <a:t>The BHS Fiscal Billing Unit: </a:t>
            </a:r>
            <a:r>
              <a:rPr lang="en-US" sz="2200" b="1" dirty="0"/>
              <a:t>(619) 338-2612</a:t>
            </a:r>
            <a:r>
              <a:rPr lang="en-US" sz="2200" dirty="0"/>
              <a:t>. For assistance with financial questions. </a:t>
            </a:r>
          </a:p>
          <a:p>
            <a:endParaRPr lang="en-US" dirty="0"/>
          </a:p>
        </p:txBody>
      </p:sp>
    </p:spTree>
    <p:extLst>
      <p:ext uri="{BB962C8B-B14F-4D97-AF65-F5344CB8AC3E}">
        <p14:creationId xmlns:p14="http://schemas.microsoft.com/office/powerpoint/2010/main" val="41077039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B5462-1B1B-40B7-9557-FCB0144D97E4}"/>
              </a:ext>
            </a:extLst>
          </p:cNvPr>
          <p:cNvSpPr>
            <a:spLocks noGrp="1"/>
          </p:cNvSpPr>
          <p:nvPr>
            <p:ph type="title"/>
          </p:nvPr>
        </p:nvSpPr>
        <p:spPr/>
        <p:txBody>
          <a:bodyPr/>
          <a:lstStyle/>
          <a:p>
            <a:r>
              <a:rPr lang="en-US" sz="2500" dirty="0"/>
              <a:t>QA Team contact information </a:t>
            </a:r>
          </a:p>
        </p:txBody>
      </p:sp>
      <p:sp>
        <p:nvSpPr>
          <p:cNvPr id="4" name="Content Placeholder 3">
            <a:extLst>
              <a:ext uri="{FF2B5EF4-FFF2-40B4-BE49-F238E27FC236}">
                <a16:creationId xmlns:a16="http://schemas.microsoft.com/office/drawing/2014/main" id="{112F010A-4484-4FCB-89B5-05C438C76500}"/>
              </a:ext>
            </a:extLst>
          </p:cNvPr>
          <p:cNvSpPr>
            <a:spLocks noGrp="1"/>
          </p:cNvSpPr>
          <p:nvPr>
            <p:ph idx="1"/>
          </p:nvPr>
        </p:nvSpPr>
        <p:spPr>
          <a:xfrm>
            <a:off x="421240" y="1265757"/>
            <a:ext cx="8370335" cy="5501811"/>
          </a:xfrm>
        </p:spPr>
        <p:txBody>
          <a:bodyPr>
            <a:noAutofit/>
          </a:bodyPr>
          <a:lstStyle/>
          <a:p>
            <a:pPr marL="344487" lvl="1" indent="0" algn="just">
              <a:lnSpc>
                <a:spcPct val="100000"/>
              </a:lnSpc>
              <a:buNone/>
              <a:defRPr/>
            </a:pPr>
            <a:r>
              <a:rPr lang="en-US" altLang="en-US" sz="1400" b="1" u="sng" dirty="0">
                <a:solidFill>
                  <a:schemeClr val="tx2"/>
                </a:solidFill>
              </a:rPr>
              <a:t>QA Supervisors</a:t>
            </a:r>
            <a:r>
              <a:rPr lang="en-US" altLang="en-US" sz="1400" dirty="0">
                <a:solidFill>
                  <a:schemeClr val="tx2"/>
                </a:solidFill>
              </a:rPr>
              <a:t> </a:t>
            </a:r>
          </a:p>
          <a:p>
            <a:pPr marL="344487" lvl="1" indent="0" algn="just">
              <a:lnSpc>
                <a:spcPct val="100000"/>
              </a:lnSpc>
              <a:buNone/>
              <a:defRPr/>
            </a:pPr>
            <a:r>
              <a:rPr lang="en-US" altLang="en-US" sz="1400" dirty="0">
                <a:solidFill>
                  <a:schemeClr val="tx2"/>
                </a:solidFill>
              </a:rPr>
              <a:t>Elaine Mills </a:t>
            </a:r>
          </a:p>
          <a:p>
            <a:pPr lvl="2" algn="just">
              <a:lnSpc>
                <a:spcPct val="100000"/>
              </a:lnSpc>
              <a:defRPr/>
            </a:pPr>
            <a:r>
              <a:rPr lang="en-US" altLang="en-US" sz="1400" dirty="0">
                <a:solidFill>
                  <a:schemeClr val="tx2"/>
                </a:solidFill>
              </a:rPr>
              <a:t>619-964-3644 </a:t>
            </a:r>
            <a:r>
              <a:rPr lang="en-US" altLang="en-US" sz="1400" dirty="0">
                <a:solidFill>
                  <a:schemeClr val="tx2"/>
                </a:solidFill>
                <a:hlinkClick r:id="rId2"/>
              </a:rPr>
              <a:t>elaine.mills@sdcounty.ca.gov</a:t>
            </a:r>
            <a:endParaRPr lang="en-US" altLang="en-US" sz="1400" dirty="0">
              <a:solidFill>
                <a:schemeClr val="tx2"/>
              </a:solidFill>
            </a:endParaRPr>
          </a:p>
          <a:p>
            <a:pPr marL="344487" lvl="1" indent="0" algn="just">
              <a:lnSpc>
                <a:spcPct val="100000"/>
              </a:lnSpc>
              <a:buNone/>
              <a:defRPr/>
            </a:pPr>
            <a:r>
              <a:rPr lang="en-US" altLang="en-US" sz="1400" dirty="0">
                <a:solidFill>
                  <a:schemeClr val="tx2"/>
                </a:solidFill>
              </a:rPr>
              <a:t>Kristi Jones</a:t>
            </a:r>
          </a:p>
          <a:p>
            <a:pPr lvl="2" algn="just">
              <a:lnSpc>
                <a:spcPct val="100000"/>
              </a:lnSpc>
              <a:defRPr/>
            </a:pPr>
            <a:r>
              <a:rPr lang="en-US" altLang="en-US" sz="1400" dirty="0">
                <a:solidFill>
                  <a:schemeClr val="tx2"/>
                </a:solidFill>
              </a:rPr>
              <a:t>619-673-5536 </a:t>
            </a:r>
            <a:r>
              <a:rPr lang="en-US" sz="1400" u="sng" dirty="0">
                <a:solidFill>
                  <a:schemeClr val="accent1"/>
                </a:solidFill>
                <a:effectLst/>
                <a:ea typeface="Calibri" panose="020F0502020204030204" pitchFamily="34" charset="0"/>
                <a:hlinkClick r:id="rId3"/>
              </a:rPr>
              <a:t>Kristi.jones@sdcounty.ca.gov</a:t>
            </a:r>
            <a:endParaRPr lang="en-US" sz="1400" u="sng" dirty="0">
              <a:solidFill>
                <a:schemeClr val="accent1"/>
              </a:solidFill>
              <a:ea typeface="Calibri" panose="020F0502020204030204" pitchFamily="34" charset="0"/>
            </a:endParaRPr>
          </a:p>
          <a:p>
            <a:pPr marL="344487" marR="0" lvl="1" indent="0" algn="just" defTabSz="457200" rtl="0" eaLnBrk="1" fontAlgn="auto" latinLnBrk="0" hangingPunct="1">
              <a:lnSpc>
                <a:spcPct val="100000"/>
              </a:lnSpc>
              <a:spcBef>
                <a:spcPts val="0"/>
              </a:spcBef>
              <a:spcAft>
                <a:spcPts val="1000"/>
              </a:spcAft>
              <a:buClr>
                <a:srgbClr val="2FB4BC"/>
              </a:buClr>
              <a:buSzTx/>
              <a:buFont typeface="Wingdings" charset="2"/>
              <a:buNone/>
              <a:tabLst/>
              <a:defRPr/>
            </a:pPr>
            <a:r>
              <a:rPr kumimoji="0" lang="en-US" altLang="en-US" sz="1400" b="0" i="0" u="none" strike="noStrike" kern="1200" cap="none" spc="0" normalizeH="0" baseline="0" noProof="0" dirty="0">
                <a:ln>
                  <a:noFill/>
                </a:ln>
                <a:solidFill>
                  <a:srgbClr val="95AF39"/>
                </a:solidFill>
                <a:effectLst/>
                <a:uLnTx/>
                <a:uFillTx/>
                <a:latin typeface="Arial"/>
                <a:ea typeface="+mn-ea"/>
                <a:cs typeface="+mn-cs"/>
              </a:rPr>
              <a:t>Makenna Lilya</a:t>
            </a:r>
          </a:p>
          <a:p>
            <a:pPr marL="915988" marR="0" lvl="2" indent="-227013" algn="just" defTabSz="457200" rtl="0" eaLnBrk="1" fontAlgn="auto" latinLnBrk="0" hangingPunct="1">
              <a:lnSpc>
                <a:spcPct val="100000"/>
              </a:lnSpc>
              <a:spcBef>
                <a:spcPts val="0"/>
              </a:spcBef>
              <a:spcAft>
                <a:spcPts val="1000"/>
              </a:spcAft>
              <a:buClr>
                <a:srgbClr val="F79527"/>
              </a:buClr>
              <a:buSzTx/>
              <a:buFont typeface="Wingdings" charset="2"/>
              <a:buChar char="§"/>
              <a:tabLst/>
              <a:defRPr/>
            </a:pPr>
            <a:r>
              <a:rPr kumimoji="0" lang="en-US" altLang="en-US" sz="1400" b="0" i="0" u="none" strike="noStrike" kern="1200" cap="none" spc="0" normalizeH="0" baseline="0" noProof="0" dirty="0">
                <a:ln>
                  <a:noFill/>
                </a:ln>
                <a:solidFill>
                  <a:srgbClr val="95AF39"/>
                </a:solidFill>
                <a:effectLst/>
                <a:uLnTx/>
                <a:uFillTx/>
                <a:latin typeface="Arial"/>
                <a:ea typeface="+mn-ea"/>
                <a:cs typeface="+mn-cs"/>
              </a:rPr>
              <a:t>619-548-1437 </a:t>
            </a:r>
            <a:r>
              <a:rPr kumimoji="0" lang="en-US" sz="1400" b="0" i="0" u="sng" strike="noStrike" kern="1200" cap="none" spc="0" normalizeH="0" baseline="0" noProof="0" dirty="0">
                <a:ln>
                  <a:noFill/>
                </a:ln>
                <a:solidFill>
                  <a:srgbClr val="2FB4BC"/>
                </a:solidFill>
                <a:effectLst/>
                <a:uLnTx/>
                <a:uFillTx/>
                <a:latin typeface="Arial"/>
                <a:ea typeface="Calibri" panose="020F0502020204030204" pitchFamily="34" charset="0"/>
                <a:cs typeface="+mn-cs"/>
              </a:rPr>
              <a:t>Makenna.lilya@sdcounty.ca.gov</a:t>
            </a:r>
          </a:p>
          <a:p>
            <a:pPr marL="344487" marR="0" lvl="1" indent="0" algn="just" defTabSz="457200" rtl="0" eaLnBrk="1" fontAlgn="auto" latinLnBrk="0" hangingPunct="1">
              <a:lnSpc>
                <a:spcPct val="100000"/>
              </a:lnSpc>
              <a:spcBef>
                <a:spcPts val="0"/>
              </a:spcBef>
              <a:spcAft>
                <a:spcPts val="1000"/>
              </a:spcAft>
              <a:buClr>
                <a:srgbClr val="2FB4BC"/>
              </a:buClr>
              <a:buSzTx/>
              <a:buFont typeface="Wingdings" charset="2"/>
              <a:buNone/>
              <a:tabLst/>
              <a:defRPr/>
            </a:pPr>
            <a:r>
              <a:rPr kumimoji="0" lang="en-US" altLang="en-US" sz="1400" b="0" i="0" u="none" strike="noStrike" kern="1200" cap="none" spc="0" normalizeH="0" baseline="0" noProof="0" dirty="0">
                <a:ln>
                  <a:noFill/>
                </a:ln>
                <a:solidFill>
                  <a:srgbClr val="95AF39"/>
                </a:solidFill>
                <a:effectLst/>
                <a:uLnTx/>
                <a:uFillTx/>
                <a:latin typeface="Arial"/>
                <a:ea typeface="+mn-ea"/>
                <a:cs typeface="+mn-cs"/>
              </a:rPr>
              <a:t>Rachel Fuller</a:t>
            </a:r>
          </a:p>
          <a:p>
            <a:pPr lvl="2" algn="just">
              <a:lnSpc>
                <a:spcPct val="100000"/>
              </a:lnSpc>
              <a:defRPr/>
            </a:pPr>
            <a:r>
              <a:rPr kumimoji="0" lang="en-US" altLang="en-US" sz="1400" b="0" i="0" u="none" strike="noStrike" kern="1200" cap="none" spc="0" normalizeH="0" baseline="0" noProof="0" dirty="0">
                <a:ln>
                  <a:noFill/>
                </a:ln>
                <a:solidFill>
                  <a:srgbClr val="95AF39"/>
                </a:solidFill>
                <a:effectLst/>
                <a:uLnTx/>
                <a:uFillTx/>
                <a:latin typeface="Arial"/>
                <a:ea typeface="+mn-ea"/>
                <a:cs typeface="+mn-cs"/>
              </a:rPr>
              <a:t>619-401-5442 </a:t>
            </a:r>
            <a:r>
              <a:rPr lang="en-US" altLang="en-US" sz="1400" u="sng" dirty="0">
                <a:solidFill>
                  <a:schemeClr val="accent1"/>
                </a:solidFill>
              </a:rPr>
              <a:t>rachel.fuller@sdcounty.ca.gov</a:t>
            </a:r>
          </a:p>
          <a:p>
            <a:pPr marL="344487" lvl="1" indent="0" algn="just">
              <a:lnSpc>
                <a:spcPct val="100000"/>
              </a:lnSpc>
              <a:buNone/>
              <a:defRPr/>
            </a:pPr>
            <a:r>
              <a:rPr lang="en-US" altLang="en-US" sz="1400" b="1" u="sng" dirty="0">
                <a:solidFill>
                  <a:schemeClr val="tx2"/>
                </a:solidFill>
              </a:rPr>
              <a:t>QA Behavioral Health Program Coordinator</a:t>
            </a:r>
          </a:p>
          <a:p>
            <a:pPr marL="344487" lvl="1" indent="0" algn="just">
              <a:lnSpc>
                <a:spcPct val="100000"/>
              </a:lnSpc>
              <a:buNone/>
              <a:defRPr/>
            </a:pPr>
            <a:r>
              <a:rPr lang="en-US" altLang="en-US" sz="1400" dirty="0">
                <a:solidFill>
                  <a:schemeClr val="tx2"/>
                </a:solidFill>
              </a:rPr>
              <a:t>Jill Michalski</a:t>
            </a:r>
          </a:p>
          <a:p>
            <a:pPr lvl="2" algn="just">
              <a:lnSpc>
                <a:spcPct val="100000"/>
              </a:lnSpc>
              <a:defRPr/>
            </a:pPr>
            <a:r>
              <a:rPr lang="en-US" altLang="en-US" sz="1400" dirty="0">
                <a:solidFill>
                  <a:schemeClr val="tx2"/>
                </a:solidFill>
              </a:rPr>
              <a:t>619-206-0320 </a:t>
            </a:r>
            <a:r>
              <a:rPr lang="en-US" sz="1400" u="sng" dirty="0">
                <a:solidFill>
                  <a:srgbClr val="0563C1"/>
                </a:solidFill>
                <a:effectLst/>
                <a:ea typeface="Calibri" panose="020F0502020204030204" pitchFamily="34" charset="0"/>
                <a:hlinkClick r:id="rId4"/>
              </a:rPr>
              <a:t>jill.michalski@sdcounty.ca.gov</a:t>
            </a:r>
            <a:endParaRPr lang="en-US" altLang="en-US" sz="1400" b="1" u="sng" dirty="0">
              <a:solidFill>
                <a:schemeClr val="tx2"/>
              </a:solidFill>
            </a:endParaRPr>
          </a:p>
          <a:p>
            <a:pPr marL="688975" lvl="2" indent="0" algn="just">
              <a:lnSpc>
                <a:spcPct val="100000"/>
              </a:lnSpc>
              <a:spcAft>
                <a:spcPts val="0"/>
              </a:spcAft>
              <a:buNone/>
              <a:defRPr/>
            </a:pPr>
            <a:r>
              <a:rPr lang="en-US" altLang="en-US" sz="1400" dirty="0">
                <a:solidFill>
                  <a:schemeClr val="tx2"/>
                </a:solidFill>
              </a:rPr>
              <a:t>Heather Rey </a:t>
            </a:r>
          </a:p>
          <a:p>
            <a:pPr lvl="3" algn="just">
              <a:lnSpc>
                <a:spcPct val="100000"/>
              </a:lnSpc>
              <a:spcAft>
                <a:spcPts val="0"/>
              </a:spcAft>
              <a:defRPr/>
            </a:pPr>
            <a:r>
              <a:rPr lang="en-US" altLang="en-US" sz="1400" dirty="0">
                <a:solidFill>
                  <a:schemeClr val="tx2"/>
                </a:solidFill>
              </a:rPr>
              <a:t>(</a:t>
            </a:r>
            <a:r>
              <a:rPr lang="en-US" sz="1400" dirty="0">
                <a:solidFill>
                  <a:schemeClr val="tx2"/>
                </a:solidFill>
              </a:rPr>
              <a:t>619) 584-5016 </a:t>
            </a:r>
            <a:r>
              <a:rPr lang="en-US" altLang="en-US" sz="1400" dirty="0">
                <a:solidFill>
                  <a:schemeClr val="tx2"/>
                </a:solidFill>
                <a:hlinkClick r:id="rId5"/>
              </a:rPr>
              <a:t>heather.rey@sdcounty.ca.gov</a:t>
            </a:r>
            <a:endParaRPr lang="en-US" altLang="en-US" sz="1400" dirty="0">
              <a:solidFill>
                <a:schemeClr val="tx2"/>
              </a:solidFill>
            </a:endParaRPr>
          </a:p>
          <a:p>
            <a:pPr marL="0" indent="0" algn="just">
              <a:lnSpc>
                <a:spcPct val="100000"/>
              </a:lnSpc>
              <a:spcAft>
                <a:spcPts val="0"/>
              </a:spcAft>
              <a:buNone/>
              <a:defRPr/>
            </a:pPr>
            <a:endParaRPr lang="en-US" altLang="en-US" sz="1400" dirty="0">
              <a:solidFill>
                <a:schemeClr val="tx2"/>
              </a:solidFill>
            </a:endParaRPr>
          </a:p>
          <a:p>
            <a:pPr marL="344487" lvl="1" indent="0" algn="just">
              <a:lnSpc>
                <a:spcPct val="100000"/>
              </a:lnSpc>
              <a:buNone/>
              <a:defRPr/>
            </a:pPr>
            <a:r>
              <a:rPr lang="en-US" altLang="en-US" sz="1400" b="1" u="sng" dirty="0">
                <a:solidFill>
                  <a:schemeClr val="tx2"/>
                </a:solidFill>
              </a:rPr>
              <a:t>QA Unit Administrator</a:t>
            </a:r>
          </a:p>
          <a:p>
            <a:pPr marL="688975" lvl="2" indent="0" algn="just">
              <a:lnSpc>
                <a:spcPct val="100000"/>
              </a:lnSpc>
              <a:spcAft>
                <a:spcPts val="0"/>
              </a:spcAft>
              <a:buNone/>
              <a:defRPr/>
            </a:pPr>
            <a:r>
              <a:rPr lang="en-US" altLang="en-US" sz="1400" dirty="0">
                <a:solidFill>
                  <a:schemeClr val="tx2"/>
                </a:solidFill>
              </a:rPr>
              <a:t>Tabatha Lang </a:t>
            </a:r>
          </a:p>
          <a:p>
            <a:pPr lvl="3" algn="just">
              <a:lnSpc>
                <a:spcPct val="100000"/>
              </a:lnSpc>
              <a:spcAft>
                <a:spcPts val="0"/>
              </a:spcAft>
              <a:defRPr/>
            </a:pPr>
            <a:r>
              <a:rPr lang="en-US" altLang="en-US" sz="1400" dirty="0">
                <a:solidFill>
                  <a:schemeClr val="tx2"/>
                </a:solidFill>
              </a:rPr>
              <a:t>(619) 563-2741 </a:t>
            </a:r>
            <a:r>
              <a:rPr lang="en-US" altLang="en-US" sz="1400" dirty="0">
                <a:solidFill>
                  <a:schemeClr val="tx2"/>
                </a:solidFill>
                <a:hlinkClick r:id="rId6"/>
              </a:rPr>
              <a:t>Tabatha.lang@sdcounty.ca.gov</a:t>
            </a:r>
            <a:endParaRPr lang="en-US" altLang="en-US" sz="1400" dirty="0">
              <a:solidFill>
                <a:schemeClr val="tx2"/>
              </a:solidFill>
            </a:endParaRPr>
          </a:p>
        </p:txBody>
      </p:sp>
    </p:spTree>
    <p:extLst>
      <p:ext uri="{BB962C8B-B14F-4D97-AF65-F5344CB8AC3E}">
        <p14:creationId xmlns:p14="http://schemas.microsoft.com/office/powerpoint/2010/main" val="276975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1EE1-2BDA-4064-9D00-EDFE6C52B888}"/>
              </a:ext>
            </a:extLst>
          </p:cNvPr>
          <p:cNvSpPr>
            <a:spLocks noGrp="1"/>
          </p:cNvSpPr>
          <p:nvPr>
            <p:ph type="title"/>
          </p:nvPr>
        </p:nvSpPr>
        <p:spPr>
          <a:xfrm>
            <a:off x="428264" y="356896"/>
            <a:ext cx="5715000" cy="741362"/>
          </a:xfrm>
        </p:spPr>
        <p:txBody>
          <a:bodyPr/>
          <a:lstStyle/>
          <a:p>
            <a:r>
              <a:rPr lang="en-US" sz="3000" dirty="0"/>
              <a:t>Common Abbreviations</a:t>
            </a:r>
          </a:p>
        </p:txBody>
      </p:sp>
      <p:sp>
        <p:nvSpPr>
          <p:cNvPr id="3" name="Content Placeholder 2">
            <a:extLst>
              <a:ext uri="{FF2B5EF4-FFF2-40B4-BE49-F238E27FC236}">
                <a16:creationId xmlns:a16="http://schemas.microsoft.com/office/drawing/2014/main" id="{3F97FE1E-3A86-49E9-9AF7-E265FD7E42B6}"/>
              </a:ext>
            </a:extLst>
          </p:cNvPr>
          <p:cNvSpPr>
            <a:spLocks noGrp="1"/>
          </p:cNvSpPr>
          <p:nvPr>
            <p:ph idx="1"/>
          </p:nvPr>
        </p:nvSpPr>
        <p:spPr>
          <a:xfrm>
            <a:off x="428264" y="1613198"/>
            <a:ext cx="8258536" cy="4926498"/>
          </a:xfrm>
        </p:spPr>
        <p:txBody>
          <a:bodyPr>
            <a:normAutofit/>
          </a:bodyPr>
          <a:lstStyle/>
          <a:p>
            <a:pPr>
              <a:lnSpc>
                <a:spcPct val="90000"/>
              </a:lnSpc>
            </a:pPr>
            <a:r>
              <a:rPr lang="en-US" altLang="en-US" dirty="0"/>
              <a:t>AOA – Adult and Older Adult</a:t>
            </a:r>
          </a:p>
          <a:p>
            <a:pPr>
              <a:lnSpc>
                <a:spcPct val="90000"/>
              </a:lnSpc>
            </a:pPr>
            <a:r>
              <a:rPr lang="en-US" altLang="en-US" dirty="0"/>
              <a:t>CYF – Children Youth and Families</a:t>
            </a:r>
          </a:p>
          <a:p>
            <a:pPr>
              <a:lnSpc>
                <a:spcPct val="90000"/>
              </a:lnSpc>
            </a:pPr>
            <a:r>
              <a:rPr lang="en-US" altLang="en-US" dirty="0"/>
              <a:t>EPSDT – Early Periodic Screening Diagnosis and Treatment</a:t>
            </a:r>
          </a:p>
          <a:p>
            <a:pPr>
              <a:lnSpc>
                <a:spcPct val="90000"/>
              </a:lnSpc>
            </a:pPr>
            <a:r>
              <a:rPr lang="en-US" altLang="en-US" dirty="0"/>
              <a:t>EPU - Emergency Psychiatric Unit (Adults and Older Adults)</a:t>
            </a:r>
          </a:p>
          <a:p>
            <a:pPr>
              <a:lnSpc>
                <a:spcPct val="90000"/>
              </a:lnSpc>
            </a:pPr>
            <a:r>
              <a:rPr lang="en-US" altLang="en-US" dirty="0"/>
              <a:t>ESU - Emergency Screening Unit (Children and Adolescents)</a:t>
            </a:r>
          </a:p>
          <a:p>
            <a:pPr>
              <a:lnSpc>
                <a:spcPct val="90000"/>
              </a:lnSpc>
            </a:pPr>
            <a:r>
              <a:rPr lang="en-US" altLang="en-US" dirty="0"/>
              <a:t>MHP - Mental Health Plan</a:t>
            </a:r>
          </a:p>
          <a:p>
            <a:pPr>
              <a:lnSpc>
                <a:spcPct val="90000"/>
              </a:lnSpc>
            </a:pPr>
            <a:r>
              <a:rPr lang="en-US" altLang="en-US" dirty="0"/>
              <a:t>MHSA - Mental Health Services Act</a:t>
            </a:r>
          </a:p>
          <a:p>
            <a:pPr>
              <a:lnSpc>
                <a:spcPct val="90000"/>
              </a:lnSpc>
            </a:pPr>
            <a:r>
              <a:rPr lang="en-US" altLang="en-US" dirty="0"/>
              <a:t>QA - Quality Assurance </a:t>
            </a:r>
          </a:p>
          <a:p>
            <a:pPr>
              <a:lnSpc>
                <a:spcPct val="90000"/>
              </a:lnSpc>
            </a:pPr>
            <a:r>
              <a:rPr lang="en-US" altLang="en-US" dirty="0"/>
              <a:t>SDCBHS - San Diego County Behavioral Health Services  </a:t>
            </a:r>
          </a:p>
          <a:p>
            <a:pPr>
              <a:lnSpc>
                <a:spcPct val="90000"/>
              </a:lnSpc>
            </a:pPr>
            <a:r>
              <a:rPr lang="en-US" altLang="en-US" dirty="0"/>
              <a:t>SDCPH - San Diego County Psychiatric Hospital</a:t>
            </a:r>
          </a:p>
          <a:p>
            <a:pPr>
              <a:lnSpc>
                <a:spcPct val="90000"/>
              </a:lnSpc>
            </a:pPr>
            <a:r>
              <a:rPr lang="en-US" altLang="en-US" dirty="0"/>
              <a:t>SIR - Serious Incident Report</a:t>
            </a:r>
          </a:p>
          <a:p>
            <a:pPr>
              <a:lnSpc>
                <a:spcPct val="90000"/>
              </a:lnSpc>
            </a:pPr>
            <a:r>
              <a:rPr lang="en-US" altLang="en-US" dirty="0"/>
              <a:t>SMHS - Specialty Mental Health Services</a:t>
            </a:r>
          </a:p>
          <a:p>
            <a:pPr>
              <a:lnSpc>
                <a:spcPct val="90000"/>
              </a:lnSpc>
            </a:pPr>
            <a:r>
              <a:rPr lang="en-US" altLang="en-US" dirty="0"/>
              <a:t>SOC – System of Care </a:t>
            </a:r>
          </a:p>
          <a:p>
            <a:pPr>
              <a:lnSpc>
                <a:spcPct val="90000"/>
              </a:lnSpc>
            </a:pPr>
            <a:r>
              <a:rPr lang="en-US" altLang="en-US" dirty="0"/>
              <a:t>SUD - Substance Use Disorders Services</a:t>
            </a:r>
          </a:p>
          <a:p>
            <a:pPr>
              <a:lnSpc>
                <a:spcPct val="90000"/>
              </a:lnSpc>
            </a:pPr>
            <a:endParaRPr lang="en-US" altLang="en-US" dirty="0"/>
          </a:p>
          <a:p>
            <a:pPr>
              <a:lnSpc>
                <a:spcPct val="90000"/>
              </a:lnSpc>
            </a:pPr>
            <a:endParaRPr lang="en-US" altLang="en-US" dirty="0"/>
          </a:p>
        </p:txBody>
      </p:sp>
    </p:spTree>
    <p:extLst>
      <p:ext uri="{BB962C8B-B14F-4D97-AF65-F5344CB8AC3E}">
        <p14:creationId xmlns:p14="http://schemas.microsoft.com/office/powerpoint/2010/main" val="88149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3D20F-3D3F-4880-B4F7-9C87EB0CB7AE}"/>
              </a:ext>
            </a:extLst>
          </p:cNvPr>
          <p:cNvSpPr>
            <a:spLocks noGrp="1"/>
          </p:cNvSpPr>
          <p:nvPr>
            <p:ph type="title"/>
          </p:nvPr>
        </p:nvSpPr>
        <p:spPr>
          <a:xfrm>
            <a:off x="152400" y="209891"/>
            <a:ext cx="5715000" cy="741362"/>
          </a:xfrm>
        </p:spPr>
        <p:txBody>
          <a:bodyPr/>
          <a:lstStyle/>
          <a:p>
            <a:r>
              <a:rPr lang="en-US" dirty="0"/>
              <a:t>Target populations</a:t>
            </a:r>
          </a:p>
        </p:txBody>
      </p:sp>
      <p:sp>
        <p:nvSpPr>
          <p:cNvPr id="3" name="Text Placeholder 2">
            <a:extLst>
              <a:ext uri="{FF2B5EF4-FFF2-40B4-BE49-F238E27FC236}">
                <a16:creationId xmlns:a16="http://schemas.microsoft.com/office/drawing/2014/main" id="{7148941F-2812-4C32-8C6F-955A4E079D3B}"/>
              </a:ext>
            </a:extLst>
          </p:cNvPr>
          <p:cNvSpPr>
            <a:spLocks noGrp="1"/>
          </p:cNvSpPr>
          <p:nvPr>
            <p:ph type="body" sz="quarter" idx="13"/>
          </p:nvPr>
        </p:nvSpPr>
        <p:spPr>
          <a:xfrm>
            <a:off x="152400" y="1135210"/>
            <a:ext cx="8138157" cy="1007654"/>
          </a:xfrm>
        </p:spPr>
        <p:txBody>
          <a:bodyPr/>
          <a:lstStyle/>
          <a:p>
            <a:pPr indent="0" algn="ctr"/>
            <a:r>
              <a:rPr lang="en-US" altLang="en-US" dirty="0"/>
              <a:t>children, Youth, families, Adults and Older Adults</a:t>
            </a:r>
            <a:endParaRPr lang="en-US" dirty="0"/>
          </a:p>
        </p:txBody>
      </p:sp>
    </p:spTree>
    <p:extLst>
      <p:ext uri="{BB962C8B-B14F-4D97-AF65-F5344CB8AC3E}">
        <p14:creationId xmlns:p14="http://schemas.microsoft.com/office/powerpoint/2010/main" val="2227736938"/>
      </p:ext>
    </p:extLst>
  </p:cSld>
  <p:clrMapOvr>
    <a:masterClrMapping/>
  </p:clrMapOvr>
</p:sld>
</file>

<file path=ppt/theme/theme1.xml><?xml version="1.0" encoding="utf-8"?>
<a:theme xmlns:a="http://schemas.openxmlformats.org/drawingml/2006/main" name="LWSD 2013 Blue">
  <a:themeElements>
    <a:clrScheme name="LWSD_blue">
      <a:dk1>
        <a:srgbClr val="808080"/>
      </a:dk1>
      <a:lt1>
        <a:sysClr val="window" lastClr="FFFFFF"/>
      </a:lt1>
      <a:dk2>
        <a:srgbClr val="95AF39"/>
      </a:dk2>
      <a:lt2>
        <a:srgbClr val="FFFFFF"/>
      </a:lt2>
      <a:accent1>
        <a:srgbClr val="2FB4BC"/>
      </a:accent1>
      <a:accent2>
        <a:srgbClr val="F79527"/>
      </a:accent2>
      <a:accent3>
        <a:srgbClr val="95AF39"/>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2.xml><?xml version="1.0" encoding="utf-8"?>
<a:theme xmlns:a="http://schemas.openxmlformats.org/drawingml/2006/main" name="LWSD 2013 Blue 2">
  <a:themeElements>
    <a:clrScheme name="LWSD_blue">
      <a:dk1>
        <a:srgbClr val="808080"/>
      </a:dk1>
      <a:lt1>
        <a:sysClr val="window" lastClr="FFFFFF"/>
      </a:lt1>
      <a:dk2>
        <a:srgbClr val="95AF39"/>
      </a:dk2>
      <a:lt2>
        <a:srgbClr val="FFFFFF"/>
      </a:lt2>
      <a:accent1>
        <a:srgbClr val="2FB4BC"/>
      </a:accent1>
      <a:accent2>
        <a:srgbClr val="F79527"/>
      </a:accent2>
      <a:accent3>
        <a:srgbClr val="95AF39"/>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3.xml><?xml version="1.0" encoding="utf-8"?>
<a:theme xmlns:a="http://schemas.openxmlformats.org/drawingml/2006/main" name="LWSD 2013 Blue 3">
  <a:themeElements>
    <a:clrScheme name="LWSD_blue">
      <a:dk1>
        <a:srgbClr val="808080"/>
      </a:dk1>
      <a:lt1>
        <a:sysClr val="window" lastClr="FFFFFF"/>
      </a:lt1>
      <a:dk2>
        <a:srgbClr val="95AF39"/>
      </a:dk2>
      <a:lt2>
        <a:srgbClr val="FFFFFF"/>
      </a:lt2>
      <a:accent1>
        <a:srgbClr val="2FB4BC"/>
      </a:accent1>
      <a:accent2>
        <a:srgbClr val="F79527"/>
      </a:accent2>
      <a:accent3>
        <a:srgbClr val="95AF39"/>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4.xml><?xml version="1.0" encoding="utf-8"?>
<a:theme xmlns:a="http://schemas.openxmlformats.org/drawingml/2006/main" name="LWSD 2013 Blue 4">
  <a:themeElements>
    <a:clrScheme name="LWSD_blue">
      <a:dk1>
        <a:srgbClr val="808080"/>
      </a:dk1>
      <a:lt1>
        <a:sysClr val="window" lastClr="FFFFFF"/>
      </a:lt1>
      <a:dk2>
        <a:srgbClr val="95AF39"/>
      </a:dk2>
      <a:lt2>
        <a:srgbClr val="FFFFFF"/>
      </a:lt2>
      <a:accent1>
        <a:srgbClr val="2FB4BC"/>
      </a:accent1>
      <a:accent2>
        <a:srgbClr val="F79527"/>
      </a:accent2>
      <a:accent3>
        <a:srgbClr val="95AF39"/>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F6C4FE6480234CA1AD78F463961847" ma:contentTypeVersion="3" ma:contentTypeDescription="Create a new document." ma:contentTypeScope="" ma:versionID="c6c9eb54b8d62aa291e3931c46db2a89">
  <xsd:schema xmlns:xsd="http://www.w3.org/2001/XMLSchema" xmlns:xs="http://www.w3.org/2001/XMLSchema" xmlns:p="http://schemas.microsoft.com/office/2006/metadata/properties" xmlns:ns2="649a96f5-63bb-4aa9-a40c-7e9fd9d338dd" xmlns:ns3="http://schemas.microsoft.com/sharepoint/v4" targetNamespace="http://schemas.microsoft.com/office/2006/metadata/properties" ma:root="true" ma:fieldsID="aa146dcf3d5625c94392df2571e49534" ns2:_="" ns3:_="">
    <xsd:import namespace="649a96f5-63bb-4aa9-a40c-7e9fd9d338dd"/>
    <xsd:import namespace="http://schemas.microsoft.com/sharepoint/v4"/>
    <xsd:element name="properties">
      <xsd:complexType>
        <xsd:sequence>
          <xsd:element name="documentManagement">
            <xsd:complexType>
              <xsd:all>
                <xsd:element ref="ns2:Document_x0020_Type" minOccurs="0"/>
                <xsd:element ref="ns2:Description0"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a96f5-63bb-4aa9-a40c-7e9fd9d338dd" elementFormDefault="qualified">
    <xsd:import namespace="http://schemas.microsoft.com/office/2006/documentManagement/types"/>
    <xsd:import namespace="http://schemas.microsoft.com/office/infopath/2007/PartnerControls"/>
    <xsd:element name="Document_x0020_Type" ma:index="8" nillable="true" ma:displayName="Template" ma:format="Dropdown" ma:internalName="Document_x0020_Type">
      <xsd:simpleType>
        <xsd:restriction base="dms:Choice">
          <xsd:enumeration value="PowerPoint Templates"/>
          <xsd:enumeration value="Flyers/One Sheets"/>
          <xsd:enumeration value="Meeting Agendas"/>
          <xsd:enumeration value="Flowcharts/Organizational Charts"/>
          <xsd:enumeration value="Data Reports"/>
          <xsd:enumeration value="Email Signatures"/>
          <xsd:enumeration value="Other"/>
        </xsd:restriction>
      </xsd:simpleType>
    </xsd:element>
    <xsd:element name="Description0" ma:index="9" nillable="true" ma:displayName="Description" ma:internalName="Description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Type xmlns="649a96f5-63bb-4aa9-a40c-7e9fd9d338dd">PowerPoint Templates</Document_x0020_Type>
    <Description0 xmlns="649a96f5-63bb-4aa9-a40c-7e9fd9d338dd">Template to be used for business-focused presentations on Live Well Updated 10-16-14</Description0>
    <IconOverlay xmlns="http://schemas.microsoft.com/sharepoint/v4" xsi:nil="true"/>
  </documentManagement>
</p:properties>
</file>

<file path=customXml/itemProps1.xml><?xml version="1.0" encoding="utf-8"?>
<ds:datastoreItem xmlns:ds="http://schemas.openxmlformats.org/officeDocument/2006/customXml" ds:itemID="{D74FA33D-8C8A-4BA5-9E71-50D54F19AF3B}">
  <ds:schemaRefs>
    <ds:schemaRef ds:uri="http://schemas.microsoft.com/sharepoint/v3/contenttype/forms"/>
  </ds:schemaRefs>
</ds:datastoreItem>
</file>

<file path=customXml/itemProps2.xml><?xml version="1.0" encoding="utf-8"?>
<ds:datastoreItem xmlns:ds="http://schemas.openxmlformats.org/officeDocument/2006/customXml" ds:itemID="{C25CF785-DF7B-403B-8E1A-1C4C7D9311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a96f5-63bb-4aa9-a40c-7e9fd9d338d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5F974D-F59C-4C4D-B72B-CB87ACC4C4C9}">
  <ds:schemaRefs>
    <ds:schemaRef ds:uri="http://schemas.microsoft.com/office/2006/documentManagement/types"/>
    <ds:schemaRef ds:uri="http://purl.org/dc/terms/"/>
    <ds:schemaRef ds:uri="http://purl.org/dc/elements/1.1/"/>
    <ds:schemaRef ds:uri="http://schemas.microsoft.com/office/2006/metadata/properties"/>
    <ds:schemaRef ds:uri="http://schemas.microsoft.com/office/infopath/2007/PartnerControls"/>
    <ds:schemaRef ds:uri="649a96f5-63bb-4aa9-a40c-7e9fd9d338dd"/>
    <ds:schemaRef ds:uri="http://purl.org/dc/dcmitype/"/>
    <ds:schemaRef ds:uri="http://schemas.openxmlformats.org/package/2006/metadata/core-properties"/>
    <ds:schemaRef ds:uri="http://schemas.microsoft.com/sharepoint/v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9761</TotalTime>
  <Words>5644</Words>
  <Application>Microsoft Office PowerPoint</Application>
  <PresentationFormat>On-screen Show (4:3)</PresentationFormat>
  <Paragraphs>573</Paragraphs>
  <Slides>78</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78</vt:i4>
      </vt:variant>
    </vt:vector>
  </HeadingPairs>
  <TitlesOfParts>
    <vt:vector size="88" baseType="lpstr">
      <vt:lpstr>Arial</vt:lpstr>
      <vt:lpstr>Avenir Light</vt:lpstr>
      <vt:lpstr>Calibri</vt:lpstr>
      <vt:lpstr>Verdana</vt:lpstr>
      <vt:lpstr>Wingdings</vt:lpstr>
      <vt:lpstr>Wingdings 3</vt:lpstr>
      <vt:lpstr>LWSD 2013 Blue</vt:lpstr>
      <vt:lpstr>LWSD 2013 Blue 2</vt:lpstr>
      <vt:lpstr>LWSD 2013 Blue 3</vt:lpstr>
      <vt:lpstr>LWSD 2013 Blue 4</vt:lpstr>
      <vt:lpstr>New program  manager orientation</vt:lpstr>
      <vt:lpstr>Welcome to </vt:lpstr>
      <vt:lpstr>Topics Covered </vt:lpstr>
      <vt:lpstr>Federal and State Regulations</vt:lpstr>
      <vt:lpstr>County Policies and Procedures</vt:lpstr>
      <vt:lpstr>San Diego County mental health services Leadership</vt:lpstr>
      <vt:lpstr>What else do you need to know?</vt:lpstr>
      <vt:lpstr>Common Abbreviations</vt:lpstr>
      <vt:lpstr>Target populations</vt:lpstr>
      <vt:lpstr>Target population</vt:lpstr>
      <vt:lpstr>California advancing and innovating medi-cal initiative </vt:lpstr>
      <vt:lpstr>Where to find information </vt:lpstr>
      <vt:lpstr>Where to Find information</vt:lpstr>
      <vt:lpstr>Section d of the opoh </vt:lpstr>
      <vt:lpstr>access criteria for under 21 </vt:lpstr>
      <vt:lpstr>access criteria for over 21 </vt:lpstr>
      <vt:lpstr>PowerPoint Presentation</vt:lpstr>
      <vt:lpstr>Utilization Review Process</vt:lpstr>
      <vt:lpstr>Documentation Standards</vt:lpstr>
      <vt:lpstr>Learning about Documentation Standards</vt:lpstr>
      <vt:lpstr>The Uniform Clinical Record Manual (UCRM)</vt:lpstr>
      <vt:lpstr>Documentation Training</vt:lpstr>
      <vt:lpstr>Staff Requirements</vt:lpstr>
      <vt:lpstr>Staff Requirements</vt:lpstr>
      <vt:lpstr>Staff Requirements</vt:lpstr>
      <vt:lpstr>Staff Requirements</vt:lpstr>
      <vt:lpstr>Staff Requirements</vt:lpstr>
      <vt:lpstr>Staff Requirements</vt:lpstr>
      <vt:lpstr>Staff Requirements</vt:lpstr>
      <vt:lpstr>Staff requirements </vt:lpstr>
      <vt:lpstr>Staff Requirements</vt:lpstr>
      <vt:lpstr>Staff Requirements</vt:lpstr>
      <vt:lpstr>Staff Requirements</vt:lpstr>
      <vt:lpstr>Staff Needing a waiver</vt:lpstr>
      <vt:lpstr>Important staff  information</vt:lpstr>
      <vt:lpstr>Staff Requirements</vt:lpstr>
      <vt:lpstr>Staff Requirements</vt:lpstr>
      <vt:lpstr>MEG REGS/NETWORK Adequacy:</vt:lpstr>
      <vt:lpstr>A must read for new program managers…</vt:lpstr>
      <vt:lpstr>OPOH Highlights</vt:lpstr>
      <vt:lpstr>OPOH Highlights</vt:lpstr>
      <vt:lpstr>OPOH Highlights</vt:lpstr>
      <vt:lpstr>The (OPOH) details Important qA requirements</vt:lpstr>
      <vt:lpstr>Financial manual</vt:lpstr>
      <vt:lpstr>Medical record</vt:lpstr>
      <vt:lpstr>Quality Management &amp; Short-Doyle Medi-Cal Requirements</vt:lpstr>
      <vt:lpstr>Staff Signature Logs</vt:lpstr>
      <vt:lpstr>Medi-Cal Recoupment and Appeals Process</vt:lpstr>
      <vt:lpstr>PowerPoint Presentation</vt:lpstr>
      <vt:lpstr>Medi-Cal Recoupment: Progress Note disallowances </vt:lpstr>
      <vt:lpstr>Medi-Cal Recoupment and Appeals Process</vt:lpstr>
      <vt:lpstr>Medi-Cal Site reviews</vt:lpstr>
      <vt:lpstr>Medi Cal site review:</vt:lpstr>
      <vt:lpstr>Physician notice posting continued</vt:lpstr>
      <vt:lpstr>Board of behavioral sciences (BSS)   notice to psychotherapy patients  </vt:lpstr>
      <vt:lpstr>Medication Monitoring</vt:lpstr>
      <vt:lpstr>Medication Monitoring</vt:lpstr>
      <vt:lpstr>Access to services </vt:lpstr>
      <vt:lpstr>Accessibility of Services/ Access Times</vt:lpstr>
      <vt:lpstr>PowerPoint Presentation</vt:lpstr>
      <vt:lpstr>Client and Performance Outcomes</vt:lpstr>
      <vt:lpstr>Client and Performance Outcomes</vt:lpstr>
      <vt:lpstr>Serious Incident Reports (SIR)</vt:lpstr>
      <vt:lpstr>Unusual occurrences</vt:lpstr>
      <vt:lpstr>Privacy Incident Reports (PIR)</vt:lpstr>
      <vt:lpstr> HIPAA Regulations</vt:lpstr>
      <vt:lpstr>Serving clients</vt:lpstr>
      <vt:lpstr>Beneficiary rights</vt:lpstr>
      <vt:lpstr>Beneficiary rights</vt:lpstr>
      <vt:lpstr>Beneficiary rights</vt:lpstr>
      <vt:lpstr> Client Grievance and appeals </vt:lpstr>
      <vt:lpstr>Clients complaints or grievances</vt:lpstr>
      <vt:lpstr>Provider transfer and Continuity of Care request</vt:lpstr>
      <vt:lpstr>  Monthly and Quarterly Status Reports (MSRs/QSRs)</vt:lpstr>
      <vt:lpstr>Up to the Minute (UTTM)</vt:lpstr>
      <vt:lpstr>Communications</vt:lpstr>
      <vt:lpstr>Communications </vt:lpstr>
      <vt:lpstr>QA Team contact information </vt:lpstr>
    </vt:vector>
  </TitlesOfParts>
  <Company>AdEase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 Contractor</dc:creator>
  <cp:lastModifiedBy>Gilbert, Brianna J</cp:lastModifiedBy>
  <cp:revision>249</cp:revision>
  <dcterms:created xsi:type="dcterms:W3CDTF">2013-10-28T20:20:09Z</dcterms:created>
  <dcterms:modified xsi:type="dcterms:W3CDTF">2023-11-01T21:06:12Z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0x01010005F6C4FE6480234CA1AD78F463961847</vt:lpwstr>
  </property>
  <property fmtid="{D5CDD505-2E9C-101B-9397-08002B2CF9AE}" pid="3" name="TemplateUrl">
    <vt:lpwstr/>
  </property>
  <property fmtid="{D5CDD505-2E9C-101B-9397-08002B2CF9AE}" pid="4" name="Order">
    <vt:r8>1500</vt:r8>
  </property>
  <property fmtid="{D5CDD505-2E9C-101B-9397-08002B2CF9AE}" pid="5" name="xd_ProgID">
    <vt:lpwstr/>
  </property>
  <property fmtid="{D5CDD505-2E9C-101B-9397-08002B2CF9AE}" pid="6" name="_CopySource">
    <vt:lpwstr>https://cwc/sites/LWSD/LWSD Office Suite/LWSD PowerPoint Template - Business Blue.pptx</vt:lpwstr>
  </property>
</Properties>
</file>